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484" r:id="rId2"/>
    <p:sldId id="485" r:id="rId3"/>
    <p:sldId id="486" r:id="rId4"/>
    <p:sldId id="487" r:id="rId5"/>
    <p:sldId id="488" r:id="rId6"/>
    <p:sldId id="489" r:id="rId7"/>
    <p:sldId id="490" r:id="rId8"/>
    <p:sldId id="491" r:id="rId9"/>
    <p:sldId id="493" r:id="rId10"/>
    <p:sldId id="494" r:id="rId11"/>
    <p:sldId id="495" r:id="rId12"/>
    <p:sldId id="512" r:id="rId13"/>
    <p:sldId id="513" r:id="rId14"/>
    <p:sldId id="514" r:id="rId15"/>
    <p:sldId id="515" r:id="rId16"/>
    <p:sldId id="516" r:id="rId17"/>
    <p:sldId id="519" r:id="rId18"/>
    <p:sldId id="520" r:id="rId19"/>
    <p:sldId id="521" r:id="rId20"/>
    <p:sldId id="522" r:id="rId21"/>
    <p:sldId id="523" r:id="rId22"/>
    <p:sldId id="524" r:id="rId23"/>
    <p:sldId id="525" r:id="rId24"/>
    <p:sldId id="527" r:id="rId25"/>
    <p:sldId id="530" r:id="rId26"/>
    <p:sldId id="532" r:id="rId27"/>
    <p:sldId id="533" r:id="rId28"/>
    <p:sldId id="535" r:id="rId29"/>
    <p:sldId id="536" r:id="rId30"/>
    <p:sldId id="256" r:id="rId31"/>
    <p:sldId id="445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3" r:id="rId45"/>
    <p:sldId id="496" r:id="rId46"/>
    <p:sldId id="497" r:id="rId47"/>
    <p:sldId id="498" r:id="rId48"/>
    <p:sldId id="501" r:id="rId49"/>
    <p:sldId id="500" r:id="rId50"/>
    <p:sldId id="502" r:id="rId51"/>
    <p:sldId id="510" r:id="rId52"/>
    <p:sldId id="504" r:id="rId53"/>
    <p:sldId id="511" r:id="rId54"/>
    <p:sldId id="509" r:id="rId55"/>
  </p:sldIdLst>
  <p:sldSz cx="9144000" cy="6858000" type="screen4x3"/>
  <p:notesSz cx="6858000" cy="9144000"/>
  <p:embeddedFontLst>
    <p:embeddedFont>
      <p:font typeface="HY헤드라인M" pitchFamily="18" charset="-127"/>
      <p:regular r:id="rId58"/>
    </p:embeddedFont>
    <p:embeddedFont>
      <p:font typeface="함초롬바탕" pitchFamily="18" charset="-127"/>
      <p:regular r:id="rId59"/>
      <p:bold r:id="rId60"/>
    </p:embeddedFont>
    <p:embeddedFont>
      <p:font typeface="HY신명조" pitchFamily="18" charset="-127"/>
      <p:regular r:id="rId61"/>
    </p:embeddedFont>
    <p:embeddedFont>
      <p:font typeface="HY엽서L" pitchFamily="18" charset="-127"/>
      <p:regular r:id="rId62"/>
    </p:embeddedFont>
    <p:embeddedFont>
      <p:font typeface="MS Gothic" pitchFamily="49" charset="-128"/>
      <p:regular r:id="rId63"/>
    </p:embeddedFont>
    <p:embeddedFont>
      <p:font typeface="맑은 고딕" pitchFamily="50" charset="-127"/>
      <p:regular r:id="rId64"/>
      <p:bold r:id="rId6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DD"/>
    <a:srgbClr val="FCF7E4"/>
    <a:srgbClr val="FDEFE3"/>
    <a:srgbClr val="FF6600"/>
    <a:srgbClr val="80D0E3"/>
    <a:srgbClr val="009EA8"/>
    <a:srgbClr val="006699"/>
    <a:srgbClr val="00A0C6"/>
    <a:srgbClr val="8BE9FF"/>
    <a:srgbClr val="009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6" autoAdjust="0"/>
    <p:restoredTop sz="94160" autoAdjust="0"/>
  </p:normalViewPr>
  <p:slideViewPr>
    <p:cSldViewPr>
      <p:cViewPr varScale="1">
        <p:scale>
          <a:sx n="119" d="100"/>
          <a:sy n="119" d="100"/>
        </p:scale>
        <p:origin x="-1476" y="-54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2019-04-16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2019-04-16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 smtClean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 smtClean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 smtClean="0">
                <a:ea typeface="맑은 고딕" pitchFamily="50" charset="-127"/>
              </a:rPr>
              <a:t>허경용</a:t>
            </a:r>
            <a:r>
              <a:rPr kumimoji="0" lang="ko-KR" altLang="en-US" sz="1050" dirty="0" smtClean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05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119067" y="5391150"/>
            <a:ext cx="2160583" cy="986519"/>
            <a:chOff x="2278067" y="5410200"/>
            <a:chExt cx="2160583" cy="986519"/>
          </a:xfrm>
        </p:grpSpPr>
        <p:pic>
          <p:nvPicPr>
            <p:cNvPr id="340994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76" b="30251"/>
            <a:stretch/>
          </p:blipFill>
          <p:spPr bwMode="auto">
            <a:xfrm rot="16200000">
              <a:off x="2832739" y="4924157"/>
              <a:ext cx="917890" cy="202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 userDrawn="1"/>
          </p:nvSpPr>
          <p:spPr>
            <a:xfrm>
              <a:off x="3923928" y="5410200"/>
              <a:ext cx="514722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869357" y="93663"/>
            <a:ext cx="3167139" cy="526106"/>
            <a:chOff x="6784821" y="188640"/>
            <a:chExt cx="3168414" cy="524792"/>
          </a:xfrm>
        </p:grpSpPr>
        <p:sp>
          <p:nvSpPr>
            <p:cNvPr id="4" name="직사각형 3"/>
            <p:cNvSpPr/>
            <p:nvPr/>
          </p:nvSpPr>
          <p:spPr>
            <a:xfrm>
              <a:off x="7946751" y="188640"/>
              <a:ext cx="2006484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 err="1" smtClean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아두이노</a:t>
              </a:r>
              <a:endParaRPr kumimoji="1" lang="en-US" altLang="ko-KR" sz="2800" b="1" kern="1200" spc="-150" dirty="0" smtClean="0">
                <a:solidFill>
                  <a:srgbClr val="00669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84821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009EA8"/>
                  </a:solidFill>
                  <a:ea typeface="맑은 고딕" panose="020B0503020000020004" pitchFamily="50" charset="-127"/>
                </a:rPr>
                <a:t>02</a:t>
              </a:r>
              <a:endParaRPr lang="ko-KR" altLang="en-US" sz="2800" b="1" dirty="0" smtClean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/20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google.com/url?sa=i&amp;rct=j&amp;q=&amp;esrc=s&amp;source=images&amp;cd=&amp;ved=2ahUKEwjCx-a7iNLhAhUNEqYKHae2BuQQjRx6BAgBEAU&amp;url=https://www.icbanq.com/P008113545&amp;psig=AOvVaw2jy-gCmbuJwUzwLUxh9-Qs&amp;ust=1555416551312831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eg"/><Relationship Id="rId4" Type="http://schemas.openxmlformats.org/officeDocument/2006/relationships/hyperlink" Target="https://www.google.com/url?sa=i&amp;rct=j&amp;q=&amp;esrc=s&amp;source=images&amp;cd=&amp;cad=rja&amp;uact=8&amp;ved=2ahUKEwiQ39GfitLhAhVkGaYKHWigCr8QjRx6BAgBEAU&amp;url=https://binworld.kr/13&amp;psig=AOvVaw2tnedppvmNhWmY8nKVLl8D&amp;ust=1555417065365824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7944" y="5085184"/>
            <a:ext cx="403244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마이크로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3673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uC</a:t>
            </a:r>
            <a:r>
              <a:rPr lang="en-US" altLang="ko-KR" dirty="0"/>
              <a:t> </a:t>
            </a:r>
            <a:r>
              <a:rPr lang="ko-KR" altLang="en-US" dirty="0"/>
              <a:t>사용의 장단점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>
                <a:latin typeface="+mn-ea"/>
                <a:ea typeface="+mn-ea"/>
              </a:rPr>
              <a:t>단점</a:t>
            </a:r>
            <a:endParaRPr lang="en-US" altLang="ko-KR" sz="24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1412776"/>
            <a:ext cx="819861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600"/>
              </a:spcBef>
              <a:buFontTx/>
              <a:buChar char="‒"/>
            </a:pPr>
            <a:r>
              <a:rPr lang="ko-KR" altLang="en-US" sz="2000" spc="-50" dirty="0" smtClean="0">
                <a:latin typeface="+mn-ea"/>
                <a:ea typeface="+mn-ea"/>
              </a:rPr>
              <a:t>별도의 프로그램 기술 필요</a:t>
            </a:r>
            <a:endParaRPr lang="en-US" altLang="ko-KR" sz="2000" spc="-50" dirty="0" smtClean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600"/>
              </a:spcBef>
              <a:buFontTx/>
              <a:buChar char="‒"/>
            </a:pPr>
            <a:r>
              <a:rPr lang="ko-KR" altLang="en-US" sz="2000" spc="-50" dirty="0" smtClean="0">
                <a:latin typeface="+mn-ea"/>
                <a:ea typeface="+mn-ea"/>
              </a:rPr>
              <a:t>소프트웨어 오류의 잠재적 가능성</a:t>
            </a:r>
            <a:endParaRPr lang="en-US" altLang="ko-KR" sz="2000" spc="-50" dirty="0" smtClean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600"/>
              </a:spcBef>
              <a:buFontTx/>
              <a:buChar char="‒"/>
            </a:pPr>
            <a:r>
              <a:rPr lang="ko-KR" altLang="en-US" sz="2000" spc="-50" dirty="0" smtClean="0">
                <a:latin typeface="+mn-ea"/>
                <a:ea typeface="+mn-ea"/>
              </a:rPr>
              <a:t>별도의 </a:t>
            </a:r>
            <a:r>
              <a:rPr lang="ko-KR" altLang="en-US" sz="2000" spc="-50" dirty="0">
                <a:latin typeface="+mn-ea"/>
                <a:ea typeface="+mn-ea"/>
              </a:rPr>
              <a:t>소프트웨어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 err="1">
                <a:latin typeface="+mn-ea"/>
                <a:ea typeface="+mn-ea"/>
              </a:rPr>
              <a:t>펌웨어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를 구현해야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함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332169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>
                <a:latin typeface="+mn-ea"/>
                <a:ea typeface="+mn-ea"/>
              </a:rPr>
              <a:t>장점</a:t>
            </a:r>
            <a:endParaRPr lang="en-US" altLang="ko-KR" sz="2400" b="1" spc="-10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9552" y="3897756"/>
            <a:ext cx="8198611" cy="1979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6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기능을 변경 또는 추가하는 경우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동일한 입출력을 사용한다면 소프트웨어 변경 만으로 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6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마이크로컨트롤러의</a:t>
            </a:r>
            <a:r>
              <a:rPr lang="ko-KR" altLang="en-US" sz="2000" spc="-50" dirty="0">
                <a:latin typeface="+mn-ea"/>
                <a:ea typeface="+mn-ea"/>
              </a:rPr>
              <a:t> 가격이 지속적으로 하락하고 있으므로 기능을 </a:t>
            </a:r>
            <a:r>
              <a:rPr lang="en-US" altLang="ko-KR" sz="2000" spc="-50" dirty="0">
                <a:latin typeface="+mn-ea"/>
                <a:ea typeface="+mn-ea"/>
              </a:rPr>
              <a:t>100% </a:t>
            </a:r>
            <a:r>
              <a:rPr lang="ko-KR" altLang="en-US" sz="2000" spc="-50" dirty="0">
                <a:latin typeface="+mn-ea"/>
                <a:ea typeface="+mn-ea"/>
              </a:rPr>
              <a:t>사용하지 않는 경우에도 소형화</a:t>
            </a:r>
            <a:r>
              <a:rPr lang="en-US" altLang="ko-KR" sz="2000" spc="-50" dirty="0">
                <a:latin typeface="+mn-ea"/>
                <a:ea typeface="+mn-ea"/>
              </a:rPr>
              <a:t>, </a:t>
            </a:r>
            <a:r>
              <a:rPr lang="ko-KR" altLang="en-US" sz="2000" spc="-50" dirty="0">
                <a:latin typeface="+mn-ea"/>
                <a:ea typeface="+mn-ea"/>
              </a:rPr>
              <a:t>경량화</a:t>
            </a:r>
            <a:r>
              <a:rPr lang="en-US" altLang="ko-KR" sz="2000" spc="-50" dirty="0">
                <a:latin typeface="+mn-ea"/>
                <a:ea typeface="+mn-ea"/>
              </a:rPr>
              <a:t>, </a:t>
            </a:r>
            <a:r>
              <a:rPr lang="ko-KR" altLang="en-US" sz="2000" spc="-50" dirty="0">
                <a:latin typeface="+mn-ea"/>
                <a:ea typeface="+mn-ea"/>
              </a:rPr>
              <a:t>초기 개발 시간 단축</a:t>
            </a:r>
            <a:r>
              <a:rPr lang="en-US" altLang="ko-KR" sz="2000" spc="-50" dirty="0">
                <a:latin typeface="+mn-ea"/>
                <a:ea typeface="+mn-ea"/>
              </a:rPr>
              <a:t>, </a:t>
            </a:r>
            <a:r>
              <a:rPr lang="ko-KR" altLang="en-US" sz="2000" spc="-50" dirty="0">
                <a:latin typeface="+mn-ea"/>
                <a:ea typeface="+mn-ea"/>
              </a:rPr>
              <a:t>유지보수 비용 절감 등의 장점으로 경쟁력 확보 가능</a:t>
            </a:r>
          </a:p>
        </p:txBody>
      </p:sp>
    </p:spTree>
    <p:extLst>
      <p:ext uri="{BB962C8B-B14F-4D97-AF65-F5344CB8AC3E}">
        <p14:creationId xmlns:p14="http://schemas.microsoft.com/office/powerpoint/2010/main" val="16478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맺는말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 err="1">
                <a:latin typeface="+mn-ea"/>
                <a:ea typeface="+mn-ea"/>
              </a:rPr>
              <a:t>마이크로컨트롤러는</a:t>
            </a:r>
            <a:endParaRPr lang="en-US" altLang="ko-KR" sz="24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1412776"/>
            <a:ext cx="8198611" cy="184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작고 단순한 컴퓨터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컴퓨터의 본체에 해당하는 기능을 하나의 칩으로 구현 </a:t>
            </a:r>
            <a:r>
              <a:rPr lang="en-US" altLang="ko-KR" sz="2000" spc="-50" dirty="0" smtClean="0">
                <a:latin typeface="+mn-ea"/>
                <a:ea typeface="+mn-ea"/>
              </a:rPr>
              <a:t/>
            </a:r>
            <a:br>
              <a:rPr lang="en-US" altLang="ko-KR" sz="2000" spc="-50" dirty="0" smtClean="0">
                <a:latin typeface="+mn-ea"/>
                <a:ea typeface="+mn-ea"/>
              </a:rPr>
            </a:br>
            <a:r>
              <a:rPr lang="en-US" altLang="ko-KR" sz="2000" spc="-50" dirty="0" smtClean="0">
                <a:latin typeface="+mn-ea"/>
                <a:ea typeface="+mn-ea"/>
              </a:rPr>
              <a:t>(</a:t>
            </a:r>
            <a:r>
              <a:rPr lang="en-US" altLang="ko-KR" sz="2000" spc="-50" dirty="0">
                <a:latin typeface="+mn-ea"/>
                <a:ea typeface="+mn-ea"/>
              </a:rPr>
              <a:t>single chip computer)</a:t>
            </a: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전원만 주어지면 동작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3292680"/>
            <a:ext cx="6568008" cy="69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52116" y="3410889"/>
            <a:ext cx="627578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단</a:t>
            </a:r>
            <a:r>
              <a:rPr lang="en-US" altLang="ko-KR" spc="-50" dirty="0">
                <a:latin typeface="+mn-ea"/>
                <a:ea typeface="+mn-ea"/>
              </a:rPr>
              <a:t>, </a:t>
            </a:r>
            <a:r>
              <a:rPr lang="ko-KR" altLang="en-US" spc="-50" dirty="0">
                <a:latin typeface="+mn-ea"/>
                <a:ea typeface="+mn-ea"/>
              </a:rPr>
              <a:t>컴퓨터와 마찬가지로 프로그램이 설치되어 있어야 함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4149080"/>
            <a:ext cx="8198611" cy="94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입출력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장치를 연결함으로써 완전한 컴퓨터로 동작 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간단한 제어 장치를 위해 특화된 컴퓨터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9592" y="5114584"/>
            <a:ext cx="6568008" cy="69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52116" y="5232793"/>
            <a:ext cx="6275784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낮은 사양으로 데스크톱 컴퓨터와 비교할 수는 없음</a:t>
            </a:r>
          </a:p>
        </p:txBody>
      </p:sp>
    </p:spTree>
    <p:extLst>
      <p:ext uri="{BB962C8B-B14F-4D97-AF65-F5344CB8AC3E}">
        <p14:creationId xmlns:p14="http://schemas.microsoft.com/office/powerpoint/2010/main" val="4965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9912" y="5085184"/>
            <a:ext cx="47525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아두이노</a:t>
            </a:r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기본</a:t>
            </a:r>
            <a:endParaRPr lang="ko-KR" altLang="en-US" sz="36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3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9512" y="836712"/>
            <a:ext cx="8556171" cy="133882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2005</a:t>
            </a:r>
            <a:r>
              <a:rPr lang="ko-KR" altLang="en-US" sz="2200" b="1" spc="-100" dirty="0">
                <a:latin typeface="+mn-ea"/>
                <a:ea typeface="+mn-ea"/>
              </a:rPr>
              <a:t>년 이탈리아 </a:t>
            </a:r>
            <a:r>
              <a:rPr lang="ko-KR" altLang="en-US" sz="2200" b="1" spc="-100" dirty="0" err="1">
                <a:latin typeface="+mn-ea"/>
                <a:ea typeface="+mn-ea"/>
              </a:rPr>
              <a:t>이브레아에서</a:t>
            </a:r>
            <a:r>
              <a:rPr lang="ko-KR" altLang="en-US" sz="2200" b="1" spc="-100" dirty="0">
                <a:latin typeface="+mn-ea"/>
                <a:ea typeface="+mn-ea"/>
              </a:rPr>
              <a:t> 예술가와 디자이너를 위한 </a:t>
            </a:r>
            <a:r>
              <a:rPr lang="ko-KR" altLang="en-US" sz="2200" b="1" spc="-100" dirty="0" err="1">
                <a:latin typeface="+mn-ea"/>
                <a:ea typeface="+mn-ea"/>
              </a:rPr>
              <a:t>마이크로컨트롤러</a:t>
            </a:r>
            <a:r>
              <a:rPr lang="ko-KR" altLang="en-US" sz="2200" b="1" spc="-100" dirty="0">
                <a:latin typeface="+mn-ea"/>
                <a:ea typeface="+mn-ea"/>
              </a:rPr>
              <a:t> 프로젝트로 시작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아두이노는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2147519"/>
            <a:ext cx="7776864" cy="1315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하드웨어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 err="1">
                <a:latin typeface="+mn-ea"/>
                <a:ea typeface="+mn-ea"/>
              </a:rPr>
              <a:t>아트멜의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AVR </a:t>
            </a:r>
            <a:r>
              <a:rPr lang="ko-KR" altLang="en-US" sz="2000" spc="-50" dirty="0">
                <a:latin typeface="+mn-ea"/>
                <a:ea typeface="+mn-ea"/>
              </a:rPr>
              <a:t>시리즈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 err="1">
                <a:latin typeface="+mn-ea"/>
                <a:ea typeface="+mn-ea"/>
              </a:rPr>
              <a:t>마이크로컨트롤러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와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소프트웨어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>
                <a:latin typeface="+mn-ea"/>
                <a:ea typeface="+mn-ea"/>
              </a:rPr>
              <a:t>프로그램 개발을 위한 전용 라이브러리를 포함하는 개발 환경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를 함께 지칭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3721051"/>
            <a:ext cx="8556171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200" b="1" spc="-100" dirty="0" err="1" smtClean="0">
                <a:latin typeface="+mn-ea"/>
                <a:ea typeface="+mn-ea"/>
              </a:rPr>
              <a:t>아두이노</a:t>
            </a:r>
            <a:r>
              <a:rPr lang="ko-KR" altLang="en-US" sz="2200" b="1" spc="-100" dirty="0" smtClean="0">
                <a:latin typeface="+mn-ea"/>
                <a:ea typeface="+mn-ea"/>
              </a:rPr>
              <a:t> </a:t>
            </a:r>
            <a:r>
              <a:rPr lang="ko-KR" altLang="en-US" sz="2200" b="1" spc="-100" dirty="0">
                <a:latin typeface="+mn-ea"/>
                <a:ea typeface="+mn-ea"/>
              </a:rPr>
              <a:t>하드웨어는 </a:t>
            </a:r>
            <a:r>
              <a:rPr lang="ko-KR" altLang="en-US" sz="2200" b="1" spc="-100" dirty="0" err="1">
                <a:latin typeface="+mn-ea"/>
                <a:ea typeface="+mn-ea"/>
              </a:rPr>
              <a:t>마이크로컨트롤러</a:t>
            </a:r>
            <a:r>
              <a:rPr lang="ko-KR" altLang="en-US" sz="2200" b="1" spc="-100" dirty="0">
                <a:latin typeface="+mn-ea"/>
                <a:ea typeface="+mn-ea"/>
              </a:rPr>
              <a:t> 보드의 일종임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4149080"/>
            <a:ext cx="7776864" cy="948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 smtClean="0">
                <a:latin typeface="+mn-ea"/>
                <a:ea typeface="+mn-ea"/>
              </a:rPr>
              <a:t>아두이노</a:t>
            </a:r>
            <a:r>
              <a:rPr lang="en-US" altLang="ko-KR" sz="2000" spc="-50" dirty="0" smtClean="0">
                <a:latin typeface="+mn-ea"/>
                <a:ea typeface="+mn-ea"/>
              </a:rPr>
              <a:t> </a:t>
            </a:r>
            <a:r>
              <a:rPr lang="ko-KR" altLang="en-US" sz="2000" spc="-50" dirty="0" smtClean="0">
                <a:latin typeface="+mn-ea"/>
                <a:ea typeface="+mn-ea"/>
              </a:rPr>
              <a:t>보드라고도 함</a:t>
            </a:r>
            <a:endParaRPr lang="en-US" altLang="ko-KR" sz="2000" spc="-50" dirty="0" smtClean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 smtClean="0">
                <a:latin typeface="+mn-ea"/>
                <a:ea typeface="+mn-ea"/>
              </a:rPr>
              <a:t>마이크로컨트롤러</a:t>
            </a:r>
            <a:r>
              <a:rPr lang="en-US" altLang="ko-KR" sz="2000" spc="-50" dirty="0">
                <a:latin typeface="+mn-ea"/>
                <a:ea typeface="+mn-ea"/>
              </a:rPr>
              <a:t>(AVR </a:t>
            </a:r>
            <a:r>
              <a:rPr lang="en-US" altLang="ko-KR" sz="2000" spc="-50" dirty="0" err="1">
                <a:latin typeface="+mn-ea"/>
                <a:ea typeface="+mn-ea"/>
              </a:rPr>
              <a:t>uC</a:t>
            </a:r>
            <a:r>
              <a:rPr lang="en-US" altLang="ko-KR" sz="2000" spc="-50" dirty="0">
                <a:latin typeface="+mn-ea"/>
                <a:ea typeface="+mn-ea"/>
              </a:rPr>
              <a:t>) + </a:t>
            </a:r>
            <a:r>
              <a:rPr lang="ko-KR" altLang="en-US" sz="2000" spc="-50" dirty="0">
                <a:latin typeface="+mn-ea"/>
                <a:ea typeface="+mn-ea"/>
              </a:rPr>
              <a:t>커넥터</a:t>
            </a:r>
            <a:r>
              <a:rPr lang="en-US" altLang="ko-KR" sz="2000" spc="-50" dirty="0">
                <a:latin typeface="+mn-ea"/>
                <a:ea typeface="+mn-ea"/>
              </a:rPr>
              <a:t> + 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9512" y="5445224"/>
            <a:ext cx="8556171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  <a:sym typeface="Symbol" panose="05050102010706020507" pitchFamily="18" charset="2"/>
              </a:rPr>
              <a:t>아두이노의</a:t>
            </a:r>
            <a:r>
              <a:rPr lang="ko-KR" altLang="en-US" sz="2200" b="1" spc="-100" dirty="0">
                <a:latin typeface="+mn-ea"/>
                <a:ea typeface="+mn-ea"/>
                <a:sym typeface="Symbol" panose="05050102010706020507" pitchFamily="18" charset="2"/>
              </a:rPr>
              <a:t> 하드웨어와 소프트웨어는 모두 오픈 소스 정책에 따라 공개되어 있음</a:t>
            </a:r>
            <a:endParaRPr lang="ko-KR" altLang="en-US" sz="2200" b="1" spc="-1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56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ko-KR" altLang="en-US" dirty="0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27188"/>
            <a:ext cx="8229600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보드의 종류 </a:t>
            </a:r>
            <a:r>
              <a:rPr lang="en-US" altLang="ko-KR" dirty="0"/>
              <a:t>– </a:t>
            </a:r>
            <a:r>
              <a:rPr lang="ko-KR" altLang="en-US" dirty="0"/>
              <a:t>핀 헤더 유무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42988" y="1275343"/>
            <a:ext cx="7316443" cy="4961969"/>
            <a:chOff x="1042988" y="1557338"/>
            <a:chExt cx="7316443" cy="4961969"/>
          </a:xfrm>
        </p:grpSpPr>
        <p:pic>
          <p:nvPicPr>
            <p:cNvPr id="4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1876425"/>
              <a:ext cx="2354262" cy="1627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663" y="2046288"/>
              <a:ext cx="2136775" cy="1128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4060825"/>
              <a:ext cx="2209800" cy="167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663" y="4540250"/>
              <a:ext cx="2232025" cy="84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042988" y="1755775"/>
              <a:ext cx="5689600" cy="1873250"/>
            </a:xfrm>
            <a:prstGeom prst="roundRect">
              <a:avLst>
                <a:gd name="adj" fmla="val 3364"/>
              </a:avLst>
            </a:prstGeom>
            <a:noFill/>
            <a:ln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042988" y="3963988"/>
              <a:ext cx="5689600" cy="1873250"/>
            </a:xfrm>
            <a:prstGeom prst="roundRect">
              <a:avLst>
                <a:gd name="adj" fmla="val 3364"/>
              </a:avLst>
            </a:prstGeom>
            <a:noFill/>
            <a:ln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63650" y="1557338"/>
              <a:ext cx="2490788" cy="4495800"/>
            </a:xfrm>
            <a:prstGeom prst="roundRect">
              <a:avLst>
                <a:gd name="adj" fmla="val 3364"/>
              </a:avLst>
            </a:prstGeom>
            <a:noFill/>
            <a:ln>
              <a:solidFill>
                <a:srgbClr val="80D0E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019550" y="1557338"/>
              <a:ext cx="2489200" cy="4495800"/>
            </a:xfrm>
            <a:prstGeom prst="roundRect">
              <a:avLst>
                <a:gd name="adj" fmla="val 3364"/>
              </a:avLst>
            </a:prstGeom>
            <a:noFill/>
            <a:ln>
              <a:solidFill>
                <a:srgbClr val="80D0E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1094234" y="6149975"/>
              <a:ext cx="28296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ko-KR" altLang="en-US" sz="1800" dirty="0">
                  <a:solidFill>
                    <a:srgbClr val="006699"/>
                  </a:solidFill>
                  <a:latin typeface="+mn-ea"/>
                  <a:ea typeface="+mn-ea"/>
                </a:rPr>
                <a:t>핀 헤더 있음 </a:t>
              </a:r>
              <a:r>
                <a:rPr lang="en-US" altLang="ko-KR" sz="1800" dirty="0">
                  <a:solidFill>
                    <a:srgbClr val="006699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1800" dirty="0">
                  <a:solidFill>
                    <a:srgbClr val="006699"/>
                  </a:solidFill>
                  <a:latin typeface="+mn-ea"/>
                  <a:ea typeface="+mn-ea"/>
                </a:rPr>
                <a:t>교육</a:t>
              </a:r>
              <a:r>
                <a:rPr lang="en-US" altLang="ko-KR" sz="1800" dirty="0">
                  <a:solidFill>
                    <a:srgbClr val="006699"/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800" dirty="0">
                  <a:solidFill>
                    <a:srgbClr val="006699"/>
                  </a:solidFill>
                  <a:latin typeface="+mn-ea"/>
                  <a:ea typeface="+mn-ea"/>
                </a:rPr>
                <a:t>개발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4010020" y="6149975"/>
              <a:ext cx="27222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ko-KR" altLang="en-US" sz="1800" dirty="0">
                  <a:solidFill>
                    <a:srgbClr val="006699"/>
                  </a:solidFill>
                  <a:latin typeface="+mn-ea"/>
                  <a:ea typeface="+mn-ea"/>
                </a:rPr>
                <a:t>핀 헤더 없음 </a:t>
              </a:r>
              <a:r>
                <a:rPr lang="en-US" altLang="ko-KR" sz="1800" dirty="0">
                  <a:solidFill>
                    <a:srgbClr val="006699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1800" dirty="0">
                  <a:solidFill>
                    <a:srgbClr val="006699"/>
                  </a:solidFill>
                  <a:latin typeface="+mn-ea"/>
                  <a:ea typeface="+mn-ea"/>
                </a:rPr>
                <a:t>제품 적용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838950" y="3259138"/>
              <a:ext cx="13874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FF6600"/>
                  </a:solidFill>
                  <a:latin typeface="+mn-ea"/>
                  <a:ea typeface="+mn-ea"/>
                </a:rPr>
                <a:t>ATmega328</a:t>
              </a:r>
              <a:endParaRPr lang="ko-KR" altLang="en-US" sz="1800" dirty="0">
                <a:solidFill>
                  <a:srgbClr val="FF6600"/>
                </a:solidFill>
                <a:latin typeface="+mn-ea"/>
                <a:ea typeface="+mn-ea"/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6838950" y="5467350"/>
              <a:ext cx="15204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solidFill>
                    <a:srgbClr val="FF6600"/>
                  </a:solidFill>
                  <a:latin typeface="+mn-ea"/>
                  <a:ea typeface="+mn-ea"/>
                </a:rPr>
                <a:t>ATmega32u4</a:t>
              </a:r>
              <a:endParaRPr lang="ko-KR" altLang="en-US" sz="1800">
                <a:solidFill>
                  <a:srgbClr val="FF6600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6838950" y="1676401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ko-KR" altLang="en-US" sz="1800" smtClean="0">
                  <a:latin typeface="+mn-ea"/>
                  <a:ea typeface="+mn-ea"/>
                </a:rPr>
                <a:t>나노</a:t>
              </a:r>
              <a:endParaRPr lang="ko-KR" altLang="en-US" sz="1800" dirty="0">
                <a:latin typeface="+mn-ea"/>
                <a:ea typeface="+mn-ea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6838950" y="3933395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ko-KR" altLang="en-US" sz="1800" smtClean="0">
                  <a:latin typeface="+mn-ea"/>
                  <a:ea typeface="+mn-ea"/>
                </a:rPr>
                <a:t>마이크로</a:t>
              </a:r>
              <a:endParaRPr lang="ko-KR" altLang="en-US" sz="1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3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목적용 </a:t>
            </a: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</a:p>
        </p:txBody>
      </p:sp>
      <p:pic>
        <p:nvPicPr>
          <p:cNvPr id="19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46" y="1254904"/>
            <a:ext cx="130492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54" y="1197754"/>
            <a:ext cx="31686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054" y="3678694"/>
            <a:ext cx="1890712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46" y="4024769"/>
            <a:ext cx="280828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1151710" y="2745566"/>
            <a:ext cx="2610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800" spc="-100">
                <a:latin typeface="+mn-ea"/>
                <a:ea typeface="+mn-ea"/>
              </a:rPr>
              <a:t>릴리패드 </a:t>
            </a:r>
            <a:r>
              <a:rPr lang="en-US" altLang="ko-KR" sz="1800" spc="-100">
                <a:latin typeface="+mn-ea"/>
                <a:ea typeface="+mn-ea"/>
              </a:rPr>
              <a:t>: </a:t>
            </a:r>
            <a:r>
              <a:rPr lang="ko-KR" altLang="en-US" sz="1800" spc="-100">
                <a:latin typeface="+mn-ea"/>
                <a:ea typeface="+mn-ea"/>
              </a:rPr>
              <a:t>웨어러블 제작</a:t>
            </a:r>
          </a:p>
        </p:txBody>
      </p:sp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4483570" y="2745566"/>
            <a:ext cx="3688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800" spc="-100">
                <a:latin typeface="+mn-ea"/>
                <a:ea typeface="+mn-ea"/>
              </a:rPr>
              <a:t>에스플로라 </a:t>
            </a:r>
            <a:r>
              <a:rPr lang="en-US" altLang="ko-KR" sz="1800" spc="-100">
                <a:latin typeface="+mn-ea"/>
                <a:ea typeface="+mn-ea"/>
              </a:rPr>
              <a:t>: </a:t>
            </a:r>
            <a:r>
              <a:rPr lang="ko-KR" altLang="en-US" sz="1800" spc="-100">
                <a:latin typeface="+mn-ea"/>
                <a:ea typeface="+mn-ea"/>
              </a:rPr>
              <a:t>센서 및 입력 장치 포함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686626" y="5651956"/>
            <a:ext cx="374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800" spc="-100">
                <a:latin typeface="+mn-ea"/>
                <a:ea typeface="+mn-ea"/>
              </a:rPr>
              <a:t>메가</a:t>
            </a:r>
            <a:r>
              <a:rPr lang="en-US" altLang="ko-KR" sz="1800" spc="-100">
                <a:latin typeface="+mn-ea"/>
                <a:ea typeface="+mn-ea"/>
              </a:rPr>
              <a:t>ADK : </a:t>
            </a:r>
            <a:r>
              <a:rPr lang="ko-KR" altLang="en-US" sz="1800" spc="-100">
                <a:latin typeface="+mn-ea"/>
                <a:ea typeface="+mn-ea"/>
              </a:rPr>
              <a:t>안드로이드</a:t>
            </a:r>
            <a:r>
              <a:rPr lang="en-US" altLang="ko-KR" sz="1800" spc="-100">
                <a:latin typeface="+mn-ea"/>
                <a:ea typeface="+mn-ea"/>
              </a:rPr>
              <a:t> </a:t>
            </a:r>
            <a:r>
              <a:rPr lang="ko-KR" altLang="en-US" sz="1800" spc="-100">
                <a:latin typeface="+mn-ea"/>
                <a:ea typeface="+mn-ea"/>
              </a:rPr>
              <a:t>액세서리 개발</a:t>
            </a: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>
            <a:off x="5467208" y="5651956"/>
            <a:ext cx="21739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1800" spc="-100">
                <a:latin typeface="+mn-ea"/>
                <a:ea typeface="+mn-ea"/>
              </a:rPr>
              <a:t>로봇 </a:t>
            </a:r>
            <a:r>
              <a:rPr lang="en-US" altLang="ko-KR" sz="1800" spc="-100">
                <a:latin typeface="+mn-ea"/>
                <a:ea typeface="+mn-ea"/>
              </a:rPr>
              <a:t>: </a:t>
            </a:r>
            <a:r>
              <a:rPr lang="ko-KR" altLang="en-US" sz="1800" spc="-100">
                <a:latin typeface="+mn-ea"/>
                <a:ea typeface="+mn-ea"/>
              </a:rPr>
              <a:t>주행장치 개발</a:t>
            </a:r>
          </a:p>
        </p:txBody>
      </p:sp>
    </p:spTree>
    <p:extLst>
      <p:ext uri="{BB962C8B-B14F-4D97-AF65-F5344CB8AC3E}">
        <p14:creationId xmlns:p14="http://schemas.microsoft.com/office/powerpoint/2010/main" val="11612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보드의 종류 </a:t>
            </a:r>
            <a:r>
              <a:rPr lang="en-US" altLang="ko-KR" dirty="0"/>
              <a:t>– </a:t>
            </a:r>
            <a:r>
              <a:rPr lang="en-US" altLang="ko-KR" dirty="0" err="1"/>
              <a:t>uC</a:t>
            </a:r>
            <a:r>
              <a:rPr lang="ko-KR" altLang="en-US" dirty="0"/>
              <a:t>의 종류</a:t>
            </a:r>
          </a:p>
        </p:txBody>
      </p:sp>
      <p:graphicFrame>
        <p:nvGraphicFramePr>
          <p:cNvPr id="11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690935"/>
              </p:ext>
            </p:extLst>
          </p:nvPr>
        </p:nvGraphicFramePr>
        <p:xfrm>
          <a:off x="444501" y="1412776"/>
          <a:ext cx="8231956" cy="44640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31026"/>
                <a:gridCol w="2373369"/>
                <a:gridCol w="2373367"/>
                <a:gridCol w="1854194"/>
              </a:tblGrid>
              <a:tr h="74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아두이노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마이크로컨트롤러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아키텍처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CPU 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비트 수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74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우노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AVR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8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레오나르도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ATmega32u4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AVR</a:t>
                      </a:r>
                      <a:endParaRPr lang="ko-KR" altLang="en-US" sz="20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8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메가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2560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ATmega2560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AVR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8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제로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ATSAMD21G18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ARM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Cortex M0+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32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듀에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AT91SAM3X8E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ARM</a:t>
                      </a:r>
                      <a:r>
                        <a:rPr lang="ko-KR" altLang="en-US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Cortex M3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32</a:t>
                      </a:r>
                      <a:endParaRPr lang="ko-KR" altLang="en-US" sz="20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3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 </a:t>
            </a:r>
            <a:r>
              <a:rPr lang="ko-KR" altLang="en-US" dirty="0"/>
              <a:t>기반 </a:t>
            </a:r>
            <a:r>
              <a:rPr lang="ko-KR" altLang="en-US" dirty="0" err="1"/>
              <a:t>아두이노</a:t>
            </a:r>
            <a:r>
              <a:rPr lang="ko-KR" altLang="en-US" dirty="0"/>
              <a:t> 보드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5012552"/>
              </p:ext>
            </p:extLst>
          </p:nvPr>
        </p:nvGraphicFramePr>
        <p:xfrm>
          <a:off x="482600" y="990595"/>
          <a:ext cx="8216899" cy="51752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10452"/>
                <a:gridCol w="1902149"/>
                <a:gridCol w="1902149"/>
                <a:gridCol w="1902149"/>
              </a:tblGrid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항목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우노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레오나르도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메가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2560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uC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ATmega32u4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ATmega2560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클록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16MHz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16MHz</a:t>
                      </a:r>
                      <a:endParaRPr lang="ko-KR" altLang="en-US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16MHz</a:t>
                      </a:r>
                      <a:endParaRPr lang="ko-KR" altLang="en-US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핀 수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28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44</a:t>
                      </a:r>
                      <a:endParaRPr lang="ko-KR" altLang="en-US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디지털 입출력 핀 수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14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18(12)</a:t>
                      </a:r>
                      <a:endParaRPr lang="ko-KR" altLang="en-US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54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아날로그 입력 핀 수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6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6(12)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16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입출력 핀 수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20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24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70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PWM 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채널 수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6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7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15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플래시 메모리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32KByte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32KByte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256KByte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SRAM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2.5KByte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8KByte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4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EEPROM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4KByte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4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126188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보드 중 가장 기본이 되는 보드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8</a:t>
            </a:r>
            <a:r>
              <a:rPr lang="ko-KR" altLang="en-US" sz="2200" b="1" spc="-100" dirty="0">
                <a:latin typeface="+mn-ea"/>
                <a:ea typeface="+mn-ea"/>
              </a:rPr>
              <a:t>비트 </a:t>
            </a:r>
            <a:r>
              <a:rPr lang="en-US" altLang="ko-KR" sz="2200" b="1" spc="-100" dirty="0">
                <a:latin typeface="+mn-ea"/>
                <a:ea typeface="+mn-ea"/>
              </a:rPr>
              <a:t>CPU </a:t>
            </a:r>
            <a:r>
              <a:rPr lang="ko-KR" altLang="en-US" sz="2200" b="1" spc="-100" dirty="0">
                <a:latin typeface="+mn-ea"/>
                <a:ea typeface="+mn-ea"/>
              </a:rPr>
              <a:t>포함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20</a:t>
            </a:r>
            <a:r>
              <a:rPr lang="ko-KR" altLang="en-US" sz="2200" b="1" spc="-100" dirty="0">
                <a:latin typeface="+mn-ea"/>
                <a:ea typeface="+mn-ea"/>
              </a:rPr>
              <a:t>개의 디지털 입출력 핀 사용 가능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2028417"/>
            <a:ext cx="7776864" cy="7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0</a:t>
            </a:r>
            <a:r>
              <a:rPr lang="ko-KR" altLang="en-US" sz="2000" spc="-50" dirty="0">
                <a:latin typeface="+mn-ea"/>
                <a:ea typeface="+mn-ea"/>
              </a:rPr>
              <a:t>번에서 </a:t>
            </a:r>
            <a:r>
              <a:rPr lang="en-US" altLang="ko-KR" sz="2000" spc="-50" dirty="0">
                <a:latin typeface="+mn-ea"/>
                <a:ea typeface="+mn-ea"/>
              </a:rPr>
              <a:t>19</a:t>
            </a:r>
            <a:r>
              <a:rPr lang="ko-KR" altLang="en-US" sz="2000" spc="-50" dirty="0">
                <a:latin typeface="+mn-ea"/>
                <a:ea typeface="+mn-ea"/>
              </a:rPr>
              <a:t>번까지 핀 단위의 번호 지정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6</a:t>
            </a:r>
            <a:r>
              <a:rPr lang="ko-KR" altLang="en-US" sz="2000" spc="-50" dirty="0">
                <a:latin typeface="+mn-ea"/>
                <a:ea typeface="+mn-ea"/>
              </a:rPr>
              <a:t>개의 핀으로 </a:t>
            </a:r>
            <a:r>
              <a:rPr lang="en-US" altLang="ko-KR" sz="2000" spc="-50" dirty="0">
                <a:latin typeface="+mn-ea"/>
                <a:ea typeface="+mn-ea"/>
              </a:rPr>
              <a:t>PWM </a:t>
            </a:r>
            <a:r>
              <a:rPr lang="ko-KR" altLang="en-US" sz="2000" spc="-50" dirty="0">
                <a:latin typeface="+mn-ea"/>
                <a:ea typeface="+mn-ea"/>
              </a:rPr>
              <a:t>신호 출력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2851082"/>
            <a:ext cx="6847408" cy="576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5616" y="2943891"/>
            <a:ext cx="650438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3, 5, 6, 9, 10, 11</a:t>
            </a:r>
            <a:r>
              <a:rPr lang="ko-KR" altLang="en-US" spc="-50" dirty="0">
                <a:latin typeface="+mn-ea"/>
                <a:ea typeface="+mn-ea"/>
              </a:rPr>
              <a:t>번 핀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3609603"/>
            <a:ext cx="8556171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6</a:t>
            </a:r>
            <a:r>
              <a:rPr lang="ko-KR" altLang="en-US" sz="2200" b="1" spc="-100" dirty="0">
                <a:latin typeface="+mn-ea"/>
                <a:ea typeface="+mn-ea"/>
              </a:rPr>
              <a:t>개의 아날로그 입력 핀 사용 가능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4040598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14</a:t>
            </a:r>
            <a:r>
              <a:rPr lang="ko-KR" altLang="en-US" sz="2000" spc="-50" dirty="0">
                <a:latin typeface="+mn-ea"/>
                <a:ea typeface="+mn-ea"/>
              </a:rPr>
              <a:t>번에서 </a:t>
            </a:r>
            <a:r>
              <a:rPr lang="en-US" altLang="ko-KR" sz="2000" spc="-50" dirty="0">
                <a:latin typeface="+mn-ea"/>
                <a:ea typeface="+mn-ea"/>
              </a:rPr>
              <a:t>19</a:t>
            </a:r>
            <a:r>
              <a:rPr lang="ko-KR" altLang="en-US" sz="2000" spc="-50" dirty="0">
                <a:latin typeface="+mn-ea"/>
                <a:ea typeface="+mn-ea"/>
              </a:rPr>
              <a:t>번까지의 디지털 입력 핀과 동일</a:t>
            </a: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10</a:t>
            </a:r>
            <a:r>
              <a:rPr lang="ko-KR" altLang="en-US" sz="2000" spc="-50" dirty="0">
                <a:latin typeface="+mn-ea"/>
                <a:ea typeface="+mn-ea"/>
              </a:rPr>
              <a:t>비트 </a:t>
            </a:r>
            <a:r>
              <a:rPr lang="en-US" altLang="ko-KR" sz="2000" spc="-50" dirty="0">
                <a:latin typeface="+mn-ea"/>
                <a:ea typeface="+mn-ea"/>
              </a:rPr>
              <a:t>ADC </a:t>
            </a:r>
            <a:r>
              <a:rPr lang="ko-KR" altLang="en-US" sz="2000" spc="-50" dirty="0">
                <a:latin typeface="+mn-ea"/>
                <a:ea typeface="+mn-ea"/>
              </a:rPr>
              <a:t>사용 </a:t>
            </a:r>
            <a:r>
              <a:rPr lang="en-US" altLang="ko-KR" sz="2000" spc="-50" dirty="0">
                <a:latin typeface="+mn-ea"/>
                <a:ea typeface="+mn-ea"/>
              </a:rPr>
              <a:t>(0~1023</a:t>
            </a:r>
            <a:r>
              <a:rPr lang="ko-KR" altLang="en-US" sz="2000" spc="-50" dirty="0">
                <a:latin typeface="+mn-ea"/>
                <a:ea typeface="+mn-ea"/>
              </a:rPr>
              <a:t>의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양자화된 값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99592" y="4863263"/>
            <a:ext cx="6847408" cy="576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5616" y="4956072"/>
            <a:ext cx="650438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DAC</a:t>
            </a:r>
            <a:r>
              <a:rPr lang="ko-KR" altLang="en-US" spc="-50" dirty="0">
                <a:latin typeface="+mn-ea"/>
                <a:ea typeface="+mn-ea"/>
              </a:rPr>
              <a:t>는 포함되어 있지 않으므로 아날로그 값 출력은 불가능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2" y="5611887"/>
            <a:ext cx="8556171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8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solidFill>
                  <a:srgbClr val="009EA8"/>
                </a:solidFill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solidFill>
                  <a:srgbClr val="009EA8"/>
                </a:solidFill>
                <a:latin typeface="+mn-ea"/>
                <a:ea typeface="+mn-ea"/>
              </a:rPr>
              <a:t> 메가</a:t>
            </a:r>
            <a:r>
              <a:rPr lang="en-US" altLang="ko-KR" sz="2200" b="1" spc="-100" dirty="0">
                <a:solidFill>
                  <a:srgbClr val="009EA8"/>
                </a:solidFill>
                <a:latin typeface="+mn-ea"/>
                <a:ea typeface="+mn-ea"/>
              </a:rPr>
              <a:t>2560</a:t>
            </a:r>
            <a:r>
              <a:rPr lang="ko-KR" altLang="en-US" sz="2200" b="1" spc="-100" dirty="0">
                <a:solidFill>
                  <a:srgbClr val="009EA8"/>
                </a:solidFill>
                <a:latin typeface="+mn-ea"/>
                <a:ea typeface="+mn-ea"/>
              </a:rPr>
              <a:t>은 디지털</a:t>
            </a:r>
            <a:r>
              <a:rPr lang="en-US" altLang="ko-KR" sz="2200" b="1" spc="-100" dirty="0">
                <a:solidFill>
                  <a:srgbClr val="009EA8"/>
                </a:solidFill>
                <a:latin typeface="+mn-ea"/>
                <a:ea typeface="+mn-ea"/>
              </a:rPr>
              <a:t>/</a:t>
            </a:r>
            <a:r>
              <a:rPr lang="ko-KR" altLang="en-US" sz="2200" b="1" spc="-100" dirty="0">
                <a:solidFill>
                  <a:srgbClr val="009EA8"/>
                </a:solidFill>
                <a:latin typeface="+mn-ea"/>
                <a:ea typeface="+mn-ea"/>
              </a:rPr>
              <a:t>아날로그 핀의 수만 다르고 기본적인 기능은 </a:t>
            </a:r>
            <a:r>
              <a:rPr lang="ko-KR" altLang="en-US" sz="2200" b="1" spc="-100" dirty="0" err="1">
                <a:solidFill>
                  <a:srgbClr val="009EA8"/>
                </a:solidFill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solidFill>
                  <a:srgbClr val="009EA8"/>
                </a:solidFill>
                <a:latin typeface="+mn-ea"/>
                <a:ea typeface="+mn-ea"/>
              </a:rPr>
              <a:t> </a:t>
            </a:r>
            <a:r>
              <a:rPr lang="ko-KR" altLang="en-US" sz="2200" b="1" spc="-100" dirty="0" err="1">
                <a:solidFill>
                  <a:srgbClr val="009EA8"/>
                </a:solidFill>
                <a:latin typeface="+mn-ea"/>
                <a:ea typeface="+mn-ea"/>
              </a:rPr>
              <a:t>우노와</a:t>
            </a:r>
            <a:r>
              <a:rPr lang="ko-KR" altLang="en-US" sz="2200" b="1" spc="-100" dirty="0">
                <a:solidFill>
                  <a:srgbClr val="009EA8"/>
                </a:solidFill>
                <a:latin typeface="+mn-ea"/>
                <a:ea typeface="+mn-ea"/>
              </a:rPr>
              <a:t> 동일</a:t>
            </a:r>
            <a:endParaRPr lang="en-US" altLang="ko-KR" sz="2200" b="1" spc="-100" dirty="0">
              <a:solidFill>
                <a:srgbClr val="009EA8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11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마이크로컨트롤러</a:t>
            </a:r>
            <a:r>
              <a:rPr lang="en-US" altLang="ko-KR" dirty="0"/>
              <a:t>, </a:t>
            </a:r>
            <a:r>
              <a:rPr lang="ko-KR" altLang="en-US" dirty="0" err="1"/>
              <a:t>마이크로컨트롤러</a:t>
            </a:r>
            <a:r>
              <a:rPr lang="ko-KR" altLang="en-US" dirty="0"/>
              <a:t> 보드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9512" y="83671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 err="1">
                <a:latin typeface="+mn-ea"/>
                <a:ea typeface="+mn-ea"/>
              </a:rPr>
              <a:t>마이크로컨트롤러</a:t>
            </a:r>
            <a:r>
              <a:rPr lang="ko-KR" altLang="en-US" sz="2400" b="1" spc="-100" dirty="0">
                <a:latin typeface="+mn-ea"/>
                <a:ea typeface="+mn-ea"/>
              </a:rPr>
              <a:t> 보드 </a:t>
            </a:r>
            <a:r>
              <a:rPr lang="en-US" altLang="ko-KR" sz="2400" b="1" spc="-100" dirty="0" smtClean="0">
                <a:latin typeface="+mn-ea"/>
                <a:ea typeface="+mn-ea"/>
              </a:rPr>
              <a:t>= </a:t>
            </a:r>
            <a:r>
              <a:rPr lang="ko-KR" altLang="en-US" sz="2400" b="1" spc="-100" dirty="0" err="1" smtClean="0">
                <a:latin typeface="+mn-ea"/>
                <a:ea typeface="+mn-ea"/>
              </a:rPr>
              <a:t>마이크로컨트롤러</a:t>
            </a:r>
            <a:r>
              <a:rPr lang="ko-KR" altLang="en-US" sz="2400" b="1" spc="-100" dirty="0" smtClean="0">
                <a:latin typeface="+mn-ea"/>
                <a:ea typeface="+mn-ea"/>
              </a:rPr>
              <a:t> </a:t>
            </a:r>
            <a:r>
              <a:rPr lang="en-US" altLang="ko-KR" sz="2400" b="1" spc="-100" dirty="0">
                <a:latin typeface="+mn-ea"/>
                <a:ea typeface="+mn-ea"/>
              </a:rPr>
              <a:t>+ </a:t>
            </a:r>
            <a:r>
              <a:rPr lang="en-US" altLang="ko-KR" sz="2400" b="1" spc="-100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endParaRPr lang="ko-KR" altLang="en-US" sz="2400" b="1" spc="-100" dirty="0">
              <a:latin typeface="+mn-ea"/>
              <a:ea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24355" y="1785257"/>
            <a:ext cx="7295292" cy="4402322"/>
            <a:chOff x="1258888" y="1988840"/>
            <a:chExt cx="6626225" cy="3998576"/>
          </a:xfrm>
        </p:grpSpPr>
        <p:pic>
          <p:nvPicPr>
            <p:cNvPr id="5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3331865"/>
              <a:ext cx="1608138" cy="938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5" y="2292053"/>
              <a:ext cx="2406650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988" y="3719215"/>
              <a:ext cx="2535237" cy="158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258888" y="1988840"/>
              <a:ext cx="2449512" cy="3490913"/>
            </a:xfrm>
            <a:prstGeom prst="roundRect">
              <a:avLst>
                <a:gd name="adj" fmla="val 5284"/>
              </a:avLst>
            </a:prstGeom>
            <a:noFill/>
            <a:ln>
              <a:solidFill>
                <a:srgbClr val="80D0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787900" y="1988840"/>
              <a:ext cx="3097213" cy="3490913"/>
            </a:xfrm>
            <a:prstGeom prst="roundRect">
              <a:avLst>
                <a:gd name="adj" fmla="val 3410"/>
              </a:avLst>
            </a:prstGeom>
            <a:noFill/>
            <a:ln>
              <a:solidFill>
                <a:srgbClr val="80D0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cxnSp>
          <p:nvCxnSpPr>
            <p:cNvPr id="10" name="꺾인 연결선 9"/>
            <p:cNvCxnSpPr>
              <a:endCxn id="12" idx="2"/>
            </p:cNvCxnSpPr>
            <p:nvPr/>
          </p:nvCxnSpPr>
          <p:spPr>
            <a:xfrm flipV="1">
              <a:off x="3300413" y="2854028"/>
              <a:ext cx="2827337" cy="693737"/>
            </a:xfrm>
            <a:prstGeom prst="bentConnector3">
              <a:avLst>
                <a:gd name="adj1" fmla="val 33985"/>
              </a:avLst>
            </a:prstGeom>
            <a:ln w="38100">
              <a:solidFill>
                <a:srgbClr val="38B5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꺾인 연결선 10"/>
            <p:cNvCxnSpPr>
              <a:stCxn id="5" idx="3"/>
              <a:endCxn id="13" idx="2"/>
            </p:cNvCxnSpPr>
            <p:nvPr/>
          </p:nvCxnSpPr>
          <p:spPr>
            <a:xfrm>
              <a:off x="3300413" y="3801765"/>
              <a:ext cx="2749550" cy="487363"/>
            </a:xfrm>
            <a:prstGeom prst="bentConnector3">
              <a:avLst>
                <a:gd name="adj1" fmla="val 35120"/>
              </a:avLst>
            </a:prstGeom>
            <a:ln w="38100">
              <a:solidFill>
                <a:srgbClr val="38B54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/>
            <p:cNvSpPr/>
            <p:nvPr/>
          </p:nvSpPr>
          <p:spPr>
            <a:xfrm>
              <a:off x="6127750" y="2530178"/>
              <a:ext cx="647700" cy="647700"/>
            </a:xfrm>
            <a:prstGeom prst="ellipse">
              <a:avLst/>
            </a:prstGeom>
            <a:noFill/>
            <a:ln>
              <a:solidFill>
                <a:srgbClr val="38B549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049963" y="4019253"/>
              <a:ext cx="538162" cy="538162"/>
            </a:xfrm>
            <a:prstGeom prst="ellipse">
              <a:avLst/>
            </a:prstGeom>
            <a:noFill/>
            <a:ln>
              <a:solidFill>
                <a:srgbClr val="38B549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4" name="TextBox 18"/>
            <p:cNvSpPr txBox="1">
              <a:spLocks noChangeArrowheads="1"/>
            </p:cNvSpPr>
            <p:nvPr/>
          </p:nvSpPr>
          <p:spPr bwMode="auto">
            <a:xfrm>
              <a:off x="1615659" y="5651956"/>
              <a:ext cx="1751845" cy="33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ko-KR" altLang="en-US" sz="1800" b="1" spc="-100" dirty="0" err="1">
                  <a:solidFill>
                    <a:srgbClr val="006699"/>
                  </a:solidFill>
                  <a:latin typeface="+mn-ea"/>
                  <a:ea typeface="+mn-ea"/>
                  <a:cs typeface="+mn-cs"/>
                </a:rPr>
                <a:t>마이크로컨트롤러</a:t>
              </a:r>
              <a:endParaRPr lang="ko-KR" altLang="en-US" sz="1800" b="1" spc="-100" dirty="0">
                <a:solidFill>
                  <a:srgbClr val="006699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21"/>
            <p:cNvSpPr txBox="1">
              <a:spLocks noChangeArrowheads="1"/>
            </p:cNvSpPr>
            <p:nvPr/>
          </p:nvSpPr>
          <p:spPr bwMode="auto">
            <a:xfrm>
              <a:off x="5213803" y="5651956"/>
              <a:ext cx="2210482" cy="33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>
              <a:defPPr>
                <a:defRPr lang="ko-KR"/>
              </a:defPPr>
              <a:lvl1pPr algn="ctr">
                <a:buFontTx/>
                <a:buNone/>
                <a:defRPr sz="1800" b="1" spc="-100">
                  <a:latin typeface="+mn-ea"/>
                  <a:ea typeface="+mn-ea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r>
                <a:rPr lang="ko-KR" altLang="en-US" dirty="0" err="1">
                  <a:solidFill>
                    <a:srgbClr val="006699"/>
                  </a:solidFill>
                </a:rPr>
                <a:t>마이크로컨트롤러</a:t>
              </a:r>
              <a:r>
                <a:rPr lang="ko-KR" altLang="en-US" dirty="0">
                  <a:solidFill>
                    <a:srgbClr val="006699"/>
                  </a:solidFill>
                </a:rPr>
                <a:t> 보드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8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r>
              <a:rPr lang="ko-KR" altLang="en-US" dirty="0"/>
              <a:t> 사양</a:t>
            </a:r>
          </a:p>
        </p:txBody>
      </p:sp>
      <p:graphicFrame>
        <p:nvGraphicFramePr>
          <p:cNvPr id="1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785152"/>
              </p:ext>
            </p:extLst>
          </p:nvPr>
        </p:nvGraphicFramePr>
        <p:xfrm>
          <a:off x="457200" y="1079498"/>
          <a:ext cx="8115301" cy="52820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38400"/>
                <a:gridCol w="1919642"/>
                <a:gridCol w="3757259"/>
              </a:tblGrid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항목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내용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비고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마이크로컨트롤러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ATmega328P-PU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동작 전압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5V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-</a:t>
                      </a:r>
                      <a:endParaRPr lang="ko-KR" altLang="en-US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입력 전압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7~12V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추천 입력 범위</a:t>
                      </a: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디지털 입출력 핀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개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개 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PWM 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출력 핀</a:t>
                      </a:r>
                      <a:endParaRPr lang="en-US" altLang="ko-KR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(3, 5, 6, 9, 10, 11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번 핀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800" dirty="0" smtClean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아날로그 입력 핀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개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번에서 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번까지의 디지털 핀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플래시 메모리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32KB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ATmega328,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부트로더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 0.5KB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SRAM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2KB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EEPROM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1KB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ATmega328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클록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 주파수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16MHz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-</a:t>
                      </a:r>
                      <a:endParaRPr lang="ko-KR" altLang="en-US" sz="1800" dirty="0"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1" marB="45721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0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설치 </a:t>
            </a:r>
            <a:r>
              <a:rPr lang="en-US" altLang="ko-KR" dirty="0"/>
              <a:t>–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1" y="1844675"/>
            <a:ext cx="458787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51719" y="5435600"/>
            <a:ext cx="386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800" dirty="0">
                <a:latin typeface="+mn-ea"/>
                <a:ea typeface="+mn-ea"/>
              </a:rPr>
              <a:t>(1) IDE </a:t>
            </a:r>
            <a:r>
              <a:rPr lang="ko-KR" altLang="en-US" sz="1800" dirty="0">
                <a:latin typeface="+mn-ea"/>
                <a:ea typeface="+mn-ea"/>
              </a:rPr>
              <a:t>다운로드 </a:t>
            </a:r>
            <a:r>
              <a:rPr lang="en-US" altLang="ko-KR" sz="1800" dirty="0">
                <a:latin typeface="+mn-ea"/>
                <a:ea typeface="+mn-ea"/>
              </a:rPr>
              <a:t>: www.arduino.cc</a:t>
            </a:r>
            <a:endParaRPr lang="ko-KR" altLang="en-US" sz="18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708275"/>
            <a:ext cx="2820987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151254" y="4724400"/>
            <a:ext cx="2000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800">
                <a:latin typeface="+mn-ea"/>
                <a:ea typeface="+mn-ea"/>
              </a:rPr>
              <a:t>(2) </a:t>
            </a:r>
            <a:r>
              <a:rPr lang="ko-KR" altLang="en-US" sz="1800">
                <a:latin typeface="+mn-ea"/>
                <a:ea typeface="+mn-ea"/>
              </a:rPr>
              <a:t>인스톨러 실행</a:t>
            </a:r>
          </a:p>
        </p:txBody>
      </p:sp>
    </p:spTree>
    <p:extLst>
      <p:ext uri="{BB962C8B-B14F-4D97-AF65-F5344CB8AC3E}">
        <p14:creationId xmlns:p14="http://schemas.microsoft.com/office/powerpoint/2010/main" val="601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설치 </a:t>
            </a:r>
            <a:r>
              <a:rPr lang="en-US" altLang="ko-KR" dirty="0"/>
              <a:t>–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990305"/>
            <a:ext cx="3260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680493"/>
            <a:ext cx="4192587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38826" y="5646068"/>
            <a:ext cx="40927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800">
                <a:latin typeface="+mn-ea"/>
                <a:ea typeface="+mn-ea"/>
              </a:rPr>
              <a:t>(4) </a:t>
            </a:r>
            <a:r>
              <a:rPr lang="ko-KR" altLang="en-US" sz="1800">
                <a:latin typeface="+mn-ea"/>
                <a:ea typeface="+mn-ea"/>
              </a:rPr>
              <a:t>아두이노</a:t>
            </a:r>
            <a:r>
              <a:rPr lang="en-US" altLang="ko-KR" sz="1800">
                <a:latin typeface="+mn-ea"/>
                <a:ea typeface="+mn-ea"/>
              </a:rPr>
              <a:t> </a:t>
            </a:r>
            <a:r>
              <a:rPr lang="ko-KR" altLang="en-US" sz="1800">
                <a:latin typeface="+mn-ea"/>
                <a:ea typeface="+mn-ea"/>
              </a:rPr>
              <a:t>보드 드라이버 자동 설치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012071" y="4110955"/>
            <a:ext cx="30235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800">
                <a:latin typeface="+mn-ea"/>
                <a:ea typeface="+mn-ea"/>
              </a:rPr>
              <a:t>(5) </a:t>
            </a:r>
            <a:r>
              <a:rPr lang="ko-KR" altLang="en-US" sz="1800">
                <a:latin typeface="+mn-ea"/>
                <a:ea typeface="+mn-ea"/>
              </a:rPr>
              <a:t>아두이노 보드 연결</a:t>
            </a:r>
            <a:endParaRPr lang="en-US" altLang="ko-KR" sz="1800">
              <a:latin typeface="+mn-ea"/>
              <a:ea typeface="+mn-ea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800">
                <a:latin typeface="+mn-ea"/>
                <a:ea typeface="+mn-ea"/>
              </a:rPr>
              <a:t>: </a:t>
            </a:r>
            <a:r>
              <a:rPr lang="ko-KR" altLang="en-US" sz="1800">
                <a:latin typeface="+mn-ea"/>
                <a:ea typeface="+mn-ea"/>
              </a:rPr>
              <a:t>가상 </a:t>
            </a:r>
            <a:r>
              <a:rPr lang="en-US" altLang="ko-KR" sz="1800">
                <a:latin typeface="+mn-ea"/>
                <a:ea typeface="+mn-ea"/>
              </a:rPr>
              <a:t>COM</a:t>
            </a:r>
            <a:r>
              <a:rPr lang="ko-KR" altLang="en-US" sz="1800">
                <a:latin typeface="+mn-ea"/>
                <a:ea typeface="+mn-ea"/>
              </a:rPr>
              <a:t> 포트 자동 설정</a:t>
            </a:r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340768"/>
            <a:ext cx="2820988" cy="19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113869" y="3366418"/>
            <a:ext cx="2544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800">
                <a:latin typeface="+mn-ea"/>
                <a:ea typeface="+mn-ea"/>
              </a:rPr>
              <a:t>(3) </a:t>
            </a:r>
            <a:r>
              <a:rPr lang="ko-KR" altLang="en-US" sz="1800">
                <a:latin typeface="+mn-ea"/>
                <a:ea typeface="+mn-ea"/>
              </a:rPr>
              <a:t>설치 디렉터리 지정</a:t>
            </a:r>
          </a:p>
        </p:txBody>
      </p:sp>
    </p:spTree>
    <p:extLst>
      <p:ext uri="{BB962C8B-B14F-4D97-AF65-F5344CB8AC3E}">
        <p14:creationId xmlns:p14="http://schemas.microsoft.com/office/powerpoint/2010/main" val="32646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79513" y="836712"/>
            <a:ext cx="4417888" cy="3416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작고 간단한 통합개발환경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초보자를</a:t>
            </a:r>
            <a:r>
              <a:rPr lang="en-US" altLang="ko-KR" sz="2200" b="1" spc="-100" dirty="0">
                <a:latin typeface="+mn-ea"/>
                <a:ea typeface="+mn-ea"/>
              </a:rPr>
              <a:t> </a:t>
            </a:r>
            <a:r>
              <a:rPr lang="ko-KR" altLang="en-US" sz="2200" b="1" spc="-100" dirty="0">
                <a:latin typeface="+mn-ea"/>
                <a:ea typeface="+mn-ea"/>
              </a:rPr>
              <a:t>위해 꼭 필요한 기능들만으로 구성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한 번의 클릭으로 컴파일에서 업로드까지 진행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Java</a:t>
            </a:r>
            <a:r>
              <a:rPr lang="ko-KR" altLang="en-US" sz="2200" b="1" spc="-100" dirty="0">
                <a:latin typeface="+mn-ea"/>
                <a:ea typeface="+mn-ea"/>
              </a:rPr>
              <a:t>로 구현되어 </a:t>
            </a:r>
            <a:r>
              <a:rPr lang="en-US" altLang="ko-KR" sz="2200" b="1" spc="-100" dirty="0">
                <a:latin typeface="+mn-ea"/>
                <a:ea typeface="+mn-ea"/>
              </a:rPr>
              <a:t>OS </a:t>
            </a:r>
            <a:r>
              <a:rPr lang="ko-KR" altLang="en-US" sz="2200" b="1" spc="-100" dirty="0">
                <a:latin typeface="+mn-ea"/>
                <a:ea typeface="+mn-ea"/>
              </a:rPr>
              <a:t>간 </a:t>
            </a:r>
            <a:r>
              <a:rPr lang="ko-KR" altLang="en-US" sz="2200" b="1" spc="-100" dirty="0" err="1">
                <a:latin typeface="+mn-ea"/>
                <a:ea typeface="+mn-ea"/>
              </a:rPr>
              <a:t>이식성이</a:t>
            </a:r>
            <a:r>
              <a:rPr lang="ko-KR" altLang="en-US" sz="2200" b="1" spc="-100" dirty="0">
                <a:latin typeface="+mn-ea"/>
                <a:ea typeface="+mn-ea"/>
              </a:rPr>
              <a:t> 뛰어남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디버깅 기능은 제공하지 않음</a:t>
            </a:r>
          </a:p>
        </p:txBody>
      </p:sp>
      <p:pic>
        <p:nvPicPr>
          <p:cNvPr id="15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1773238"/>
            <a:ext cx="3600450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7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SW</a:t>
            </a:r>
            <a:r>
              <a:rPr lang="ko-KR" altLang="en-US" dirty="0"/>
              <a:t> 장점 </a:t>
            </a:r>
            <a:r>
              <a:rPr lang="en-US" altLang="ko-KR" dirty="0"/>
              <a:t>– </a:t>
            </a:r>
            <a:r>
              <a:rPr lang="ko-KR" altLang="en-US" dirty="0"/>
              <a:t>라이브러리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9512" y="836712"/>
            <a:ext cx="8456487" cy="126188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주변장치 또는 </a:t>
            </a:r>
            <a:r>
              <a:rPr lang="en-US" altLang="ko-KR" sz="2200" b="1" spc="-100" dirty="0" err="1">
                <a:latin typeface="+mn-ea"/>
                <a:ea typeface="+mn-ea"/>
              </a:rPr>
              <a:t>uC</a:t>
            </a:r>
            <a:r>
              <a:rPr lang="ko-KR" altLang="en-US" sz="2200" b="1" spc="-100" dirty="0">
                <a:latin typeface="+mn-ea"/>
                <a:ea typeface="+mn-ea"/>
              </a:rPr>
              <a:t>의 특정 기능을 위한 전용의 </a:t>
            </a:r>
            <a:r>
              <a:rPr lang="en-US" altLang="ko-KR" sz="2200" b="1" spc="-100" dirty="0">
                <a:latin typeface="+mn-ea"/>
                <a:ea typeface="+mn-ea"/>
              </a:rPr>
              <a:t>C++ </a:t>
            </a:r>
            <a:r>
              <a:rPr lang="ko-KR" altLang="en-US" sz="2200" b="1" spc="-100" dirty="0">
                <a:latin typeface="+mn-ea"/>
                <a:ea typeface="+mn-ea"/>
              </a:rPr>
              <a:t>스타일 라이브러리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대부분의 </a:t>
            </a: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보드에서 사용 가능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1560" y="2028417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AVR </a:t>
            </a:r>
            <a:r>
              <a:rPr lang="ko-KR" altLang="en-US" sz="2000" spc="-50" dirty="0">
                <a:latin typeface="+mn-ea"/>
                <a:ea typeface="+mn-ea"/>
              </a:rPr>
              <a:t>시리즈 </a:t>
            </a:r>
            <a:r>
              <a:rPr lang="en-US" altLang="ko-KR" sz="2000" spc="-50" dirty="0" err="1">
                <a:latin typeface="+mn-ea"/>
                <a:ea typeface="+mn-ea"/>
              </a:rPr>
              <a:t>uC</a:t>
            </a:r>
            <a:r>
              <a:rPr lang="ko-KR" altLang="en-US" sz="2000" spc="-50" dirty="0">
                <a:latin typeface="+mn-ea"/>
                <a:ea typeface="+mn-ea"/>
              </a:rPr>
              <a:t>를 사용한 보드에 비해 </a:t>
            </a:r>
            <a:r>
              <a:rPr lang="en-US" altLang="ko-KR" sz="2000" spc="-50" dirty="0">
                <a:latin typeface="+mn-ea"/>
                <a:ea typeface="+mn-ea"/>
              </a:rPr>
              <a:t>ARM Cortex-M </a:t>
            </a:r>
            <a:r>
              <a:rPr lang="ko-KR" altLang="en-US" sz="2000" spc="-50" dirty="0">
                <a:latin typeface="+mn-ea"/>
                <a:ea typeface="+mn-ea"/>
              </a:rPr>
              <a:t>시리즈 </a:t>
            </a:r>
            <a:r>
              <a:rPr lang="en-US" altLang="ko-KR" sz="2000" spc="-50" dirty="0" err="1">
                <a:latin typeface="+mn-ea"/>
                <a:ea typeface="+mn-ea"/>
              </a:rPr>
              <a:t>uC</a:t>
            </a:r>
            <a:r>
              <a:rPr lang="ko-KR" altLang="en-US" sz="2000" spc="-50" dirty="0">
                <a:latin typeface="+mn-ea"/>
                <a:ea typeface="+mn-ea"/>
              </a:rPr>
              <a:t>를 사용한 보드는 호환성이 떨어짐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9512" y="2983012"/>
            <a:ext cx="8456487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 smtClean="0">
                <a:latin typeface="+mn-ea"/>
                <a:ea typeface="+mn-ea"/>
              </a:rPr>
              <a:t>라이브러리별로</a:t>
            </a:r>
            <a:r>
              <a:rPr lang="ko-KR" altLang="en-US" sz="2200" b="1" spc="-100" dirty="0" smtClean="0">
                <a:latin typeface="+mn-ea"/>
                <a:ea typeface="+mn-ea"/>
              </a:rPr>
              <a:t> 디렉터리 </a:t>
            </a:r>
            <a:r>
              <a:rPr lang="ko-KR" altLang="en-US" sz="2200" b="1" spc="-100" dirty="0">
                <a:latin typeface="+mn-ea"/>
                <a:ea typeface="+mn-ea"/>
              </a:rPr>
              <a:t>관리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1560" y="3400017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라이브러리 디렉터리에는 소스</a:t>
            </a:r>
            <a:r>
              <a:rPr lang="en-US" altLang="ko-KR" sz="2000" spc="-50" dirty="0">
                <a:latin typeface="+mn-ea"/>
                <a:ea typeface="+mn-ea"/>
              </a:rPr>
              <a:t>(*.</a:t>
            </a:r>
            <a:r>
              <a:rPr lang="en-US" altLang="ko-KR" sz="2000" spc="-50" dirty="0" err="1">
                <a:latin typeface="+mn-ea"/>
                <a:ea typeface="+mn-ea"/>
              </a:rPr>
              <a:t>cpp</a:t>
            </a:r>
            <a:r>
              <a:rPr lang="en-US" altLang="ko-KR" sz="2000" spc="-50" dirty="0">
                <a:latin typeface="+mn-ea"/>
                <a:ea typeface="+mn-ea"/>
              </a:rPr>
              <a:t>) </a:t>
            </a:r>
            <a:r>
              <a:rPr lang="ko-KR" altLang="en-US" sz="2000" spc="-50" dirty="0">
                <a:latin typeface="+mn-ea"/>
                <a:ea typeface="+mn-ea"/>
              </a:rPr>
              <a:t>및 헤더</a:t>
            </a:r>
            <a:r>
              <a:rPr lang="en-US" altLang="ko-KR" sz="2000" spc="-50" dirty="0">
                <a:latin typeface="+mn-ea"/>
                <a:ea typeface="+mn-ea"/>
              </a:rPr>
              <a:t>(*.h) </a:t>
            </a:r>
            <a:r>
              <a:rPr lang="ko-KR" altLang="en-US" sz="2000" spc="-50" dirty="0">
                <a:latin typeface="+mn-ea"/>
                <a:ea typeface="+mn-ea"/>
              </a:rPr>
              <a:t>파일을 포함하는 디렉터리와 예제 디렉터리가 포함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512" y="4468912"/>
            <a:ext cx="8456487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라이브러리의 종류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1560" y="4885917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기본 라이브러리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IDE</a:t>
            </a:r>
            <a:r>
              <a:rPr lang="ko-KR" altLang="en-US" sz="2000" spc="-50" dirty="0">
                <a:latin typeface="+mn-ea"/>
                <a:ea typeface="+mn-ea"/>
              </a:rPr>
              <a:t>와 함께 기본적으로 설치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확장 라이브러리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>
                <a:latin typeface="+mn-ea"/>
                <a:ea typeface="+mn-ea"/>
              </a:rPr>
              <a:t>개별적으로 설치</a:t>
            </a:r>
          </a:p>
        </p:txBody>
      </p:sp>
    </p:spTree>
    <p:extLst>
      <p:ext uri="{BB962C8B-B14F-4D97-AF65-F5344CB8AC3E}">
        <p14:creationId xmlns:p14="http://schemas.microsoft.com/office/powerpoint/2010/main" val="4138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업로드를</a:t>
            </a:r>
            <a:r>
              <a:rPr lang="en-US" altLang="ko-KR" dirty="0"/>
              <a:t> </a:t>
            </a:r>
            <a:r>
              <a:rPr lang="ko-KR" altLang="en-US" dirty="0"/>
              <a:t>위한 설정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9512" y="836712"/>
            <a:ext cx="8697787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보드 선택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320056"/>
            <a:ext cx="8049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사용하고자 하는 보드를 선택</a:t>
            </a: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‘</a:t>
            </a:r>
            <a:r>
              <a:rPr lang="ko-KR" altLang="en-US" sz="2000" spc="-50" dirty="0">
                <a:latin typeface="+mn-ea"/>
                <a:ea typeface="+mn-ea"/>
              </a:rPr>
              <a:t>도구 → 보드</a:t>
            </a:r>
            <a:r>
              <a:rPr lang="en-US" altLang="ko-KR" sz="2000" spc="-50" dirty="0">
                <a:latin typeface="+mn-ea"/>
                <a:ea typeface="+mn-ea"/>
              </a:rPr>
              <a:t>’ </a:t>
            </a:r>
            <a:r>
              <a:rPr lang="ko-KR" altLang="en-US" sz="2000" spc="-50" dirty="0">
                <a:latin typeface="+mn-ea"/>
                <a:ea typeface="+mn-ea"/>
              </a:rPr>
              <a:t>메뉴에서 </a:t>
            </a:r>
            <a:r>
              <a:rPr lang="en-US" altLang="ko-KR" sz="2000" spc="-50" dirty="0">
                <a:latin typeface="+mn-ea"/>
                <a:ea typeface="+mn-ea"/>
              </a:rPr>
              <a:t>‘</a:t>
            </a:r>
            <a:r>
              <a:rPr lang="en-US" altLang="ko-KR" sz="2000" spc="-50" dirty="0" err="1">
                <a:latin typeface="+mn-ea"/>
                <a:ea typeface="+mn-ea"/>
              </a:rPr>
              <a:t>Arduino</a:t>
            </a:r>
            <a:r>
              <a:rPr lang="en-US" altLang="ko-KR" sz="2000" spc="-50" dirty="0">
                <a:latin typeface="+mn-ea"/>
                <a:ea typeface="+mn-ea"/>
              </a:rPr>
              <a:t>/</a:t>
            </a:r>
            <a:r>
              <a:rPr lang="en-US" altLang="ko-KR" sz="2000" spc="-50" dirty="0" err="1">
                <a:latin typeface="+mn-ea"/>
                <a:ea typeface="+mn-ea"/>
              </a:rPr>
              <a:t>Genuino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 smtClean="0">
                <a:latin typeface="+mn-ea"/>
                <a:ea typeface="+mn-ea"/>
              </a:rPr>
              <a:t>Uno’ </a:t>
            </a:r>
            <a:r>
              <a:rPr lang="ko-KR" altLang="en-US" sz="2000" spc="-50" dirty="0">
                <a:latin typeface="+mn-ea"/>
                <a:ea typeface="+mn-ea"/>
              </a:rPr>
              <a:t>선택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76872"/>
            <a:ext cx="2954438" cy="430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79912" y="3933056"/>
            <a:ext cx="18002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업로드를 위한 설정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9512" y="836712"/>
            <a:ext cx="8697787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포트 선택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320056"/>
            <a:ext cx="8049840" cy="15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보드에 할당된 가상 </a:t>
            </a:r>
            <a:r>
              <a:rPr lang="en-US" altLang="ko-KR" sz="2000" spc="-50" dirty="0">
                <a:latin typeface="+mn-ea"/>
                <a:ea typeface="+mn-ea"/>
              </a:rPr>
              <a:t>COM </a:t>
            </a:r>
            <a:r>
              <a:rPr lang="ko-KR" altLang="en-US" sz="2000" spc="-50" dirty="0">
                <a:latin typeface="+mn-ea"/>
                <a:ea typeface="+mn-ea"/>
              </a:rPr>
              <a:t>포트 선택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‘</a:t>
            </a:r>
            <a:r>
              <a:rPr lang="ko-KR" altLang="en-US" sz="2000" spc="-50" dirty="0">
                <a:latin typeface="+mn-ea"/>
                <a:ea typeface="+mn-ea"/>
              </a:rPr>
              <a:t>도구 → 포트</a:t>
            </a:r>
            <a:r>
              <a:rPr lang="en-US" altLang="ko-KR" sz="2000" spc="-50" dirty="0">
                <a:latin typeface="+mn-ea"/>
                <a:ea typeface="+mn-ea"/>
              </a:rPr>
              <a:t>’ </a:t>
            </a:r>
            <a:r>
              <a:rPr lang="ko-KR" altLang="en-US" sz="2000" spc="-50" dirty="0">
                <a:latin typeface="+mn-ea"/>
                <a:ea typeface="+mn-ea"/>
              </a:rPr>
              <a:t>메뉴에서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해당 포트 선택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보드에 할당된 포트는 </a:t>
            </a:r>
            <a:r>
              <a:rPr lang="en-US" altLang="ko-KR" sz="2000" spc="-50" dirty="0" smtClean="0">
                <a:latin typeface="+mn-ea"/>
                <a:ea typeface="+mn-ea"/>
              </a:rPr>
              <a:t/>
            </a:r>
            <a:br>
              <a:rPr lang="en-US" altLang="ko-KR" sz="2000" spc="-50" dirty="0" smtClean="0">
                <a:latin typeface="+mn-ea"/>
                <a:ea typeface="+mn-ea"/>
              </a:rPr>
            </a:br>
            <a:r>
              <a:rPr lang="ko-KR" altLang="en-US" sz="2000" spc="-50" dirty="0" smtClean="0">
                <a:latin typeface="+mn-ea"/>
                <a:ea typeface="+mn-ea"/>
              </a:rPr>
              <a:t>장치관리자에서 </a:t>
            </a:r>
            <a:r>
              <a:rPr lang="ko-KR" altLang="en-US" sz="2000" spc="-50" dirty="0">
                <a:latin typeface="+mn-ea"/>
                <a:ea typeface="+mn-ea"/>
              </a:rPr>
              <a:t>확인</a:t>
            </a:r>
          </a:p>
        </p:txBody>
      </p:sp>
      <p:pic>
        <p:nvPicPr>
          <p:cNvPr id="8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060575"/>
            <a:ext cx="2386012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53296"/>
            <a:ext cx="2573276" cy="374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79912" y="4421258"/>
            <a:ext cx="18002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업로드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9512" y="836712"/>
            <a:ext cx="8697787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툴바</a:t>
            </a:r>
            <a:r>
              <a:rPr lang="ko-KR" altLang="en-US" sz="2200" b="1" spc="-100" dirty="0">
                <a:latin typeface="+mn-ea"/>
                <a:ea typeface="+mn-ea"/>
              </a:rPr>
              <a:t> 사용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320056"/>
            <a:ext cx="8049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확인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>
                <a:latin typeface="+mn-ea"/>
                <a:ea typeface="+mn-ea"/>
              </a:rPr>
              <a:t>스케치 컴파일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b="1" spc="-50" dirty="0">
                <a:latin typeface="+mn-ea"/>
                <a:ea typeface="+mn-ea"/>
              </a:rPr>
              <a:t>업로드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>
                <a:latin typeface="+mn-ea"/>
                <a:ea typeface="+mn-ea"/>
              </a:rPr>
              <a:t>스케치 컴파일 및 생성된 기계어 파일을 </a:t>
            </a:r>
            <a:r>
              <a:rPr lang="en-US" altLang="ko-KR" sz="2000" spc="-50" dirty="0" err="1">
                <a:latin typeface="+mn-ea"/>
                <a:ea typeface="+mn-ea"/>
              </a:rPr>
              <a:t>uC</a:t>
            </a:r>
            <a:r>
              <a:rPr lang="ko-KR" altLang="en-US" sz="2000" spc="-50" dirty="0">
                <a:latin typeface="+mn-ea"/>
                <a:ea typeface="+mn-ea"/>
              </a:rPr>
              <a:t>로 업로드 </a:t>
            </a:r>
            <a:r>
              <a:rPr lang="en-US" altLang="ko-KR" sz="2000" spc="-50" dirty="0" smtClean="0">
                <a:latin typeface="+mn-ea"/>
                <a:ea typeface="+mn-ea"/>
              </a:rPr>
              <a:t/>
            </a:r>
            <a:br>
              <a:rPr lang="en-US" altLang="ko-KR" sz="2000" spc="-50" dirty="0" smtClean="0">
                <a:latin typeface="+mn-ea"/>
                <a:ea typeface="+mn-ea"/>
              </a:rPr>
            </a:br>
            <a:r>
              <a:rPr lang="ko-KR" altLang="en-US" sz="2000" spc="-50" dirty="0" smtClean="0">
                <a:latin typeface="+mn-ea"/>
                <a:ea typeface="+mn-ea"/>
              </a:rPr>
              <a:t>→ </a:t>
            </a:r>
            <a:r>
              <a:rPr lang="ko-KR" altLang="en-US" sz="2000" spc="-50" dirty="0">
                <a:latin typeface="+mn-ea"/>
                <a:ea typeface="+mn-ea"/>
              </a:rPr>
              <a:t>한 번의 클릭으로 업로드까지 진행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시리얼 모니터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>
                <a:latin typeface="+mn-ea"/>
                <a:ea typeface="+mn-ea"/>
              </a:rPr>
              <a:t>컴퓨터와의 데이터 송수신을 위한 프로그램 실행</a:t>
            </a:r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3789040"/>
            <a:ext cx="640715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8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스케치의 구조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9512" y="836712"/>
            <a:ext cx="8697787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  <a:defRPr/>
            </a:pPr>
            <a:r>
              <a:rPr lang="ko-KR" altLang="en-US" sz="2200" b="1" spc="-100" dirty="0">
                <a:latin typeface="+mn-ea"/>
                <a:ea typeface="+mn-ea"/>
              </a:rPr>
              <a:t>스케치는 </a:t>
            </a:r>
            <a:r>
              <a:rPr lang="en-US" altLang="ko-KR" sz="2200" b="1" spc="-100" dirty="0">
                <a:latin typeface="+mn-ea"/>
                <a:ea typeface="+mn-ea"/>
              </a:rPr>
              <a:t>C/C++</a:t>
            </a:r>
            <a:r>
              <a:rPr lang="ko-KR" altLang="en-US" sz="2200" b="1" spc="-100" dirty="0">
                <a:latin typeface="+mn-ea"/>
                <a:ea typeface="+mn-ea"/>
              </a:rPr>
              <a:t>을 기반으로 함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  <a:defRPr/>
            </a:pPr>
            <a:r>
              <a:rPr lang="en-US" altLang="ko-KR" sz="2200" b="1" spc="-100" dirty="0">
                <a:latin typeface="+mn-ea"/>
                <a:ea typeface="+mn-ea"/>
              </a:rPr>
              <a:t>main </a:t>
            </a:r>
            <a:r>
              <a:rPr lang="ko-KR" altLang="en-US" sz="2200" b="1" spc="-100" dirty="0">
                <a:latin typeface="+mn-ea"/>
                <a:ea typeface="+mn-ea"/>
              </a:rPr>
              <a:t>함수는 존재하지 않음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1726456"/>
            <a:ext cx="8049840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  <a:defRPr/>
            </a:pPr>
            <a:r>
              <a:rPr lang="en-US" altLang="ko-KR" sz="2000" spc="-50" dirty="0">
                <a:latin typeface="+mn-ea"/>
                <a:ea typeface="+mn-ea"/>
              </a:rPr>
              <a:t>main </a:t>
            </a:r>
            <a:r>
              <a:rPr lang="ko-KR" altLang="en-US" sz="2000" spc="-50" dirty="0">
                <a:latin typeface="+mn-ea"/>
                <a:ea typeface="+mn-ea"/>
              </a:rPr>
              <a:t>함수는 숨겨져 있으므로 신경 쓰지 않아도 됨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2400548"/>
            <a:ext cx="8697787" cy="4308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spcBef>
                <a:spcPts val="1200"/>
              </a:spcBef>
              <a:buSzPct val="90000"/>
              <a:buBlip>
                <a:blip r:embed="rId2"/>
              </a:buBlip>
              <a:defRPr/>
            </a:pPr>
            <a:r>
              <a:rPr lang="en-US" altLang="ko-KR" sz="2200" b="1" spc="-100" dirty="0">
                <a:latin typeface="+mn-ea"/>
                <a:ea typeface="+mn-ea"/>
              </a:rPr>
              <a:t>2</a:t>
            </a:r>
            <a:r>
              <a:rPr lang="ko-KR" altLang="en-US" sz="2200" b="1" spc="-100" dirty="0">
                <a:latin typeface="+mn-ea"/>
                <a:ea typeface="+mn-ea"/>
              </a:rPr>
              <a:t>개의 기본 함수로 구성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2820392"/>
            <a:ext cx="8049840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  <a:defRPr/>
            </a:pPr>
            <a:r>
              <a:rPr lang="en-US" altLang="ko-KR" sz="2000" spc="-50" dirty="0">
                <a:latin typeface="+mn-ea"/>
                <a:ea typeface="+mn-ea"/>
              </a:rPr>
              <a:t>setup </a:t>
            </a:r>
            <a:r>
              <a:rPr lang="ko-KR" altLang="en-US" sz="2000" spc="-50" dirty="0">
                <a:latin typeface="+mn-ea"/>
                <a:ea typeface="+mn-ea"/>
              </a:rPr>
              <a:t>함수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3336652"/>
            <a:ext cx="6148908" cy="102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2400" y="3480668"/>
            <a:ext cx="5283201" cy="722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초기화 함수</a:t>
            </a:r>
            <a:endParaRPr lang="en-US" altLang="ko-KR" spc="-50" dirty="0">
              <a:latin typeface="+mn-ea"/>
              <a:ea typeface="+mn-ea"/>
            </a:endParaRPr>
          </a:p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스케치 실행이 시작될 때 한 번만 실행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509120"/>
            <a:ext cx="8049840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  <a:defRPr/>
            </a:pPr>
            <a:r>
              <a:rPr lang="en-US" altLang="ko-KR" sz="2000" spc="-50" dirty="0">
                <a:latin typeface="+mn-ea"/>
                <a:ea typeface="+mn-ea"/>
              </a:rPr>
              <a:t>loop </a:t>
            </a:r>
            <a:r>
              <a:rPr lang="ko-KR" altLang="en-US" sz="2000" spc="-50" dirty="0">
                <a:latin typeface="+mn-ea"/>
                <a:ea typeface="+mn-ea"/>
              </a:rPr>
              <a:t>함수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5025380"/>
            <a:ext cx="6148908" cy="102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22400" y="5169396"/>
            <a:ext cx="55816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반복 실행 함수</a:t>
            </a:r>
            <a:endParaRPr lang="en-US" altLang="ko-KR" spc="-50" dirty="0">
              <a:latin typeface="+mn-ea"/>
              <a:ea typeface="+mn-ea"/>
            </a:endParaRPr>
          </a:p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 err="1">
                <a:latin typeface="+mn-ea"/>
                <a:ea typeface="+mn-ea"/>
              </a:rPr>
              <a:t>uC</a:t>
            </a:r>
            <a:r>
              <a:rPr lang="ko-KR" altLang="en-US" spc="-50" dirty="0">
                <a:latin typeface="+mn-ea"/>
                <a:ea typeface="+mn-ea"/>
              </a:rPr>
              <a:t>를 위한 프로그램에서 메인</a:t>
            </a:r>
            <a:r>
              <a:rPr lang="en-US" altLang="ko-KR" spc="-50" dirty="0">
                <a:latin typeface="+mn-ea"/>
                <a:ea typeface="+mn-ea"/>
              </a:rPr>
              <a:t>/</a:t>
            </a:r>
            <a:r>
              <a:rPr lang="ko-KR" altLang="en-US" spc="-50" dirty="0">
                <a:latin typeface="+mn-ea"/>
                <a:ea typeface="+mn-ea"/>
              </a:rPr>
              <a:t>이벤트 루프에 해당</a:t>
            </a:r>
            <a:endParaRPr lang="en-US" altLang="ko-KR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54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스케치의 구조 비교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47675" y="1484784"/>
            <a:ext cx="7358143" cy="4464496"/>
            <a:chOff x="971550" y="1754188"/>
            <a:chExt cx="7358143" cy="4464496"/>
          </a:xfrm>
        </p:grpSpPr>
        <p:pic>
          <p:nvPicPr>
            <p:cNvPr id="18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754188"/>
              <a:ext cx="3382963" cy="398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363" y="1773238"/>
              <a:ext cx="3363912" cy="395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1154445" y="5849352"/>
              <a:ext cx="30171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800" dirty="0" err="1">
                  <a:solidFill>
                    <a:srgbClr val="006699"/>
                  </a:solidFill>
                  <a:latin typeface="+mn-ea"/>
                  <a:ea typeface="+mn-ea"/>
                </a:rPr>
                <a:t>uC</a:t>
              </a:r>
              <a:r>
                <a:rPr lang="ko-KR" altLang="en-US" sz="1800" dirty="0">
                  <a:solidFill>
                    <a:srgbClr val="006699"/>
                  </a:solidFill>
                  <a:latin typeface="+mn-ea"/>
                  <a:ea typeface="+mn-ea"/>
                </a:rPr>
                <a:t>를 위한 프로그램의 구조</a:t>
              </a:r>
            </a:p>
          </p:txBody>
        </p:sp>
        <p:sp>
          <p:nvSpPr>
            <p:cNvPr id="21" name="TextBox 7"/>
            <p:cNvSpPr txBox="1">
              <a:spLocks noChangeArrowheads="1"/>
            </p:cNvSpPr>
            <p:nvPr/>
          </p:nvSpPr>
          <p:spPr bwMode="auto">
            <a:xfrm>
              <a:off x="4898946" y="5849352"/>
              <a:ext cx="34307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ko-KR" altLang="en-US" sz="1800">
                  <a:solidFill>
                    <a:srgbClr val="006699"/>
                  </a:solidFill>
                  <a:latin typeface="+mn-ea"/>
                  <a:ea typeface="+mn-ea"/>
                </a:rPr>
                <a:t>아두이노를 위한 스케치의 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398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마이크로컨트롤러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9512" y="83671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>
                <a:latin typeface="+mn-ea"/>
                <a:ea typeface="+mn-ea"/>
              </a:rPr>
              <a:t>칩 위의 컴퓨터</a:t>
            </a:r>
            <a:endParaRPr lang="en-US" altLang="ko-KR" sz="2400" b="1" spc="-100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1560" y="1484784"/>
            <a:ext cx="777686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하나의 칩으로 구현한 컴퓨터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중앙 처리 장치 </a:t>
            </a:r>
            <a:r>
              <a:rPr lang="en-US" altLang="ko-KR" sz="2000" spc="-50" dirty="0">
                <a:latin typeface="+mn-ea"/>
                <a:ea typeface="+mn-ea"/>
              </a:rPr>
              <a:t>+ </a:t>
            </a:r>
            <a:r>
              <a:rPr lang="ko-KR" altLang="en-US" sz="2000" spc="-50" dirty="0">
                <a:latin typeface="+mn-ea"/>
                <a:ea typeface="+mn-ea"/>
              </a:rPr>
              <a:t>메모리</a:t>
            </a:r>
            <a:r>
              <a:rPr lang="en-US" altLang="ko-KR" sz="2000" spc="-50" dirty="0">
                <a:latin typeface="+mn-ea"/>
                <a:ea typeface="+mn-ea"/>
              </a:rPr>
              <a:t> + HDD + </a:t>
            </a:r>
            <a:r>
              <a:rPr lang="ko-KR" altLang="en-US" sz="2000" spc="-50" dirty="0">
                <a:latin typeface="+mn-ea"/>
                <a:ea typeface="+mn-ea"/>
              </a:rPr>
              <a:t>입출력 인터페이스 </a:t>
            </a:r>
            <a:r>
              <a:rPr lang="en-US" altLang="ko-KR" sz="2000" spc="-50" dirty="0">
                <a:latin typeface="+mn-ea"/>
                <a:ea typeface="+mn-ea"/>
              </a:rPr>
              <a:t>+ 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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데스크톱 컴퓨터의 본체와 기본적으로 동일한 구조를 가지며 동일한 동작을 수행함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전원만 주어지면 컴퓨터로 동작할 수 있음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입력장치와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출력장치를 연결함으로써 컴퓨터와 동일하게 동작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47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9912" y="5085184"/>
            <a:ext cx="47525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dirty="0" err="1" smtClean="0">
                <a:latin typeface="HY헤드라인M" pitchFamily="18" charset="-127"/>
                <a:ea typeface="HY헤드라인M" pitchFamily="18" charset="-127"/>
              </a:rPr>
              <a:t>아두이노</a:t>
            </a:r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 시리얼 통신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라이브러리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19850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AVR </a:t>
            </a:r>
            <a:r>
              <a:rPr lang="ko-KR" altLang="en-US" sz="2200" b="1" spc="-100" dirty="0" err="1">
                <a:latin typeface="+mn-ea"/>
                <a:ea typeface="+mn-ea"/>
              </a:rPr>
              <a:t>마이크로컨트롤러의</a:t>
            </a:r>
            <a:r>
              <a:rPr lang="ko-KR" altLang="en-US" sz="2200" b="1" spc="-100" dirty="0">
                <a:latin typeface="+mn-ea"/>
                <a:ea typeface="+mn-ea"/>
              </a:rPr>
              <a:t> 특정 기능이나</a:t>
            </a:r>
            <a:r>
              <a:rPr lang="en-US" altLang="ko-KR" sz="2200" b="1" spc="-100" dirty="0">
                <a:latin typeface="+mn-ea"/>
                <a:ea typeface="+mn-ea"/>
              </a:rPr>
              <a:t>, </a:t>
            </a:r>
            <a:r>
              <a:rPr lang="ko-KR" altLang="en-US" sz="2200" b="1" spc="-100" dirty="0">
                <a:latin typeface="+mn-ea"/>
                <a:ea typeface="+mn-ea"/>
              </a:rPr>
              <a:t>특정 주변장치 제어를 위한 기능을 라이브러리로 구현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C++ </a:t>
            </a:r>
            <a:r>
              <a:rPr lang="ko-KR" altLang="en-US" sz="2200" b="1" spc="-100" dirty="0">
                <a:latin typeface="+mn-ea"/>
                <a:ea typeface="+mn-ea"/>
              </a:rPr>
              <a:t>기반의 객체지향 방식으로 작성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종류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2821125"/>
            <a:ext cx="7776864" cy="1121183"/>
            <a:chOff x="611560" y="2460217"/>
            <a:chExt cx="7776864" cy="1121183"/>
          </a:xfrm>
        </p:grpSpPr>
        <p:sp>
          <p:nvSpPr>
            <p:cNvPr id="15" name="직사각형 14"/>
            <p:cNvSpPr/>
            <p:nvPr/>
          </p:nvSpPr>
          <p:spPr>
            <a:xfrm>
              <a:off x="611560" y="2460217"/>
              <a:ext cx="7776864" cy="42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2000" lvl="1" indent="-252000">
                <a:lnSpc>
                  <a:spcPct val="120000"/>
                </a:lnSpc>
                <a:spcBef>
                  <a:spcPts val="0"/>
                </a:spcBef>
                <a:buFontTx/>
                <a:buChar char="‒"/>
              </a:pPr>
              <a:r>
                <a:rPr lang="ko-KR" altLang="en-US" sz="2000" spc="-50" dirty="0">
                  <a:latin typeface="+mn-ea"/>
                  <a:ea typeface="+mn-ea"/>
                </a:rPr>
                <a:t>기본 라이브러리 </a:t>
              </a:r>
              <a:r>
                <a:rPr lang="en-US" altLang="ko-KR" sz="2000" spc="-50" dirty="0">
                  <a:latin typeface="+mn-ea"/>
                  <a:ea typeface="+mn-ea"/>
                </a:rPr>
                <a:t>: </a:t>
              </a:r>
              <a:r>
                <a:rPr lang="ko-KR" altLang="en-US" sz="2000" spc="-50" dirty="0" err="1">
                  <a:latin typeface="+mn-ea"/>
                  <a:ea typeface="+mn-ea"/>
                </a:rPr>
                <a:t>아두이노에서</a:t>
              </a:r>
              <a:r>
                <a:rPr lang="ko-KR" altLang="en-US" sz="2000" spc="-50" dirty="0">
                  <a:latin typeface="+mn-ea"/>
                  <a:ea typeface="+mn-ea"/>
                </a:rPr>
                <a:t> 제공</a:t>
              </a:r>
              <a:endParaRPr lang="en-US" altLang="ko-KR" sz="2000" spc="-50" dirty="0">
                <a:latin typeface="+mn-ea"/>
                <a:ea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99592" y="2963664"/>
              <a:ext cx="6148908" cy="6177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2400" y="3082280"/>
              <a:ext cx="5283201" cy="391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ko-KR" altLang="en-US" spc="-50" dirty="0" err="1">
                  <a:latin typeface="+mn-ea"/>
                  <a:ea typeface="+mn-ea"/>
                </a:rPr>
                <a:t>아두이노</a:t>
              </a:r>
              <a:r>
                <a:rPr lang="ko-KR" altLang="en-US" spc="-50" dirty="0">
                  <a:latin typeface="+mn-ea"/>
                  <a:ea typeface="+mn-ea"/>
                </a:rPr>
                <a:t> 설치 디렉터리 아래 </a:t>
              </a:r>
              <a:r>
                <a:rPr lang="en-US" altLang="ko-KR" spc="-50" dirty="0">
                  <a:latin typeface="+mn-ea"/>
                  <a:ea typeface="+mn-ea"/>
                </a:rPr>
                <a:t>‘libraries’ </a:t>
              </a:r>
              <a:r>
                <a:rPr lang="ko-KR" altLang="en-US" spc="-50" dirty="0">
                  <a:latin typeface="+mn-ea"/>
                  <a:ea typeface="+mn-ea"/>
                </a:rPr>
                <a:t>디렉터리</a:t>
              </a:r>
              <a:endParaRPr lang="en-US" altLang="ko-KR" spc="-50" dirty="0">
                <a:latin typeface="+mn-ea"/>
                <a:ea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11560" y="4180025"/>
            <a:ext cx="7776864" cy="1121183"/>
            <a:chOff x="611560" y="2460217"/>
            <a:chExt cx="7776864" cy="1121183"/>
          </a:xfrm>
        </p:grpSpPr>
        <p:sp>
          <p:nvSpPr>
            <p:cNvPr id="12" name="직사각형 11"/>
            <p:cNvSpPr/>
            <p:nvPr/>
          </p:nvSpPr>
          <p:spPr>
            <a:xfrm>
              <a:off x="611560" y="2460217"/>
              <a:ext cx="7776864" cy="42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2000" lvl="1" indent="-252000">
                <a:lnSpc>
                  <a:spcPct val="120000"/>
                </a:lnSpc>
                <a:spcBef>
                  <a:spcPts val="0"/>
                </a:spcBef>
                <a:buFontTx/>
                <a:buChar char="‒"/>
              </a:pPr>
              <a:r>
                <a:rPr lang="ko-KR" altLang="en-US" sz="2000" spc="-50" dirty="0">
                  <a:latin typeface="+mn-ea"/>
                  <a:ea typeface="+mn-ea"/>
                </a:rPr>
                <a:t>확장 라이브러리 </a:t>
              </a:r>
              <a:r>
                <a:rPr lang="en-US" altLang="ko-KR" sz="2000" spc="-50" dirty="0">
                  <a:latin typeface="+mn-ea"/>
                  <a:ea typeface="+mn-ea"/>
                </a:rPr>
                <a:t>: </a:t>
              </a:r>
              <a:r>
                <a:rPr lang="ko-KR" altLang="en-US" sz="2000" spc="-50" dirty="0" err="1">
                  <a:latin typeface="+mn-ea"/>
                  <a:ea typeface="+mn-ea"/>
                </a:rPr>
                <a:t>써드</a:t>
              </a:r>
              <a:r>
                <a:rPr lang="ko-KR" altLang="en-US" sz="2000" spc="-50" dirty="0">
                  <a:latin typeface="+mn-ea"/>
                  <a:ea typeface="+mn-ea"/>
                </a:rPr>
                <a:t> 파티에서 제공</a:t>
              </a:r>
              <a:endParaRPr lang="en-US" altLang="ko-KR" sz="2000" spc="-50" dirty="0">
                <a:latin typeface="+mn-ea"/>
                <a:ea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9592" y="2963664"/>
              <a:ext cx="6148908" cy="6177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22400" y="3082280"/>
              <a:ext cx="5283201" cy="3900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0000" lvl="1" indent="-18000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ko-KR" altLang="en-US" spc="-50" dirty="0">
                  <a:latin typeface="+mn-ea"/>
                  <a:ea typeface="+mn-ea"/>
                </a:rPr>
                <a:t>스케치북 디렉터리 아래 </a:t>
              </a:r>
              <a:r>
                <a:rPr lang="en-US" altLang="ko-KR" spc="-50" dirty="0">
                  <a:latin typeface="+mn-ea"/>
                  <a:ea typeface="+mn-ea"/>
                </a:rPr>
                <a:t>‘libraries’ </a:t>
              </a:r>
              <a:r>
                <a:rPr lang="ko-KR" altLang="en-US" spc="-50" dirty="0">
                  <a:latin typeface="+mn-ea"/>
                  <a:ea typeface="+mn-ea"/>
                </a:rPr>
                <a:t>디렉터리</a:t>
              </a:r>
              <a:endParaRPr lang="en-US" altLang="ko-KR" spc="-5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5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라이브러리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라이브러리와 별도로 </a:t>
            </a:r>
            <a:r>
              <a:rPr lang="ko-KR" altLang="en-US" sz="2200" b="1" spc="-100" dirty="0" err="1">
                <a:latin typeface="+mn-ea"/>
                <a:ea typeface="+mn-ea"/>
              </a:rPr>
              <a:t>아두이노는</a:t>
            </a:r>
            <a:r>
              <a:rPr lang="ko-KR" altLang="en-US" sz="2200" b="1" spc="-100" dirty="0">
                <a:latin typeface="+mn-ea"/>
                <a:ea typeface="+mn-ea"/>
              </a:rPr>
              <a:t> </a:t>
            </a:r>
            <a:r>
              <a:rPr lang="en-US" altLang="ko-KR" sz="2200" b="1" spc="-100" dirty="0">
                <a:latin typeface="+mn-ea"/>
                <a:ea typeface="+mn-ea"/>
              </a:rPr>
              <a:t>2</a:t>
            </a:r>
            <a:r>
              <a:rPr lang="ko-KR" altLang="en-US" sz="2200" b="1" spc="-100" dirty="0">
                <a:latin typeface="+mn-ea"/>
                <a:ea typeface="+mn-ea"/>
              </a:rPr>
              <a:t>개의 기본 클래스 제공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1560" y="1335225"/>
            <a:ext cx="7776864" cy="1317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UART </a:t>
            </a:r>
            <a:r>
              <a:rPr lang="ko-KR" altLang="en-US" sz="2000" spc="-50" dirty="0">
                <a:latin typeface="+mn-ea"/>
                <a:ea typeface="+mn-ea"/>
              </a:rPr>
              <a:t>시리얼 통신을 위한 </a:t>
            </a:r>
            <a:r>
              <a:rPr lang="en-US" altLang="ko-KR" sz="2000" spc="-50" dirty="0">
                <a:latin typeface="+mn-ea"/>
                <a:ea typeface="+mn-ea"/>
              </a:rPr>
              <a:t>Serial </a:t>
            </a:r>
            <a:r>
              <a:rPr lang="ko-KR" altLang="en-US" sz="2000" spc="-50" dirty="0">
                <a:latin typeface="+mn-ea"/>
                <a:ea typeface="+mn-ea"/>
              </a:rPr>
              <a:t>클래스와 문자열 처리를 위한 </a:t>
            </a:r>
            <a:r>
              <a:rPr lang="en-US" altLang="ko-KR" sz="2000" spc="-50" dirty="0">
                <a:latin typeface="+mn-ea"/>
                <a:ea typeface="+mn-ea"/>
              </a:rPr>
              <a:t>String </a:t>
            </a:r>
            <a:r>
              <a:rPr lang="ko-KR" altLang="en-US" sz="2000" spc="-50" dirty="0">
                <a:latin typeface="+mn-ea"/>
                <a:ea typeface="+mn-ea"/>
              </a:rPr>
              <a:t>클래스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별도의 헤더 파일</a:t>
            </a:r>
            <a:r>
              <a:rPr lang="en-US" altLang="ko-KR" sz="2000" spc="-50" dirty="0">
                <a:latin typeface="+mn-ea"/>
                <a:ea typeface="+mn-ea"/>
              </a:rPr>
              <a:t>(*.h) </a:t>
            </a:r>
            <a:r>
              <a:rPr lang="ko-KR" altLang="en-US" sz="2000" spc="-50" dirty="0">
                <a:latin typeface="+mn-ea"/>
                <a:ea typeface="+mn-ea"/>
              </a:rPr>
              <a:t>없이 사용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05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클래스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32831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UART </a:t>
            </a:r>
            <a:r>
              <a:rPr lang="ko-KR" altLang="en-US" sz="2200" b="1" spc="-100" dirty="0">
                <a:latin typeface="+mn-ea"/>
                <a:ea typeface="+mn-ea"/>
              </a:rPr>
              <a:t>시리얼 통신을 위한 클래스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실제 클래스 이름은 </a:t>
            </a:r>
            <a:r>
              <a:rPr lang="en-US" altLang="ko-KR" sz="2200" b="1" spc="-100" dirty="0">
                <a:latin typeface="+mn-ea"/>
                <a:ea typeface="+mn-ea"/>
              </a:rPr>
              <a:t>Serial_</a:t>
            </a:r>
            <a:r>
              <a:rPr lang="ko-KR" altLang="en-US" sz="2200" b="1" spc="-100" dirty="0">
                <a:latin typeface="+mn-ea"/>
                <a:ea typeface="+mn-ea"/>
              </a:rPr>
              <a:t>이며</a:t>
            </a:r>
            <a:r>
              <a:rPr lang="en-US" altLang="ko-KR" sz="2200" b="1" spc="-100" dirty="0">
                <a:latin typeface="+mn-ea"/>
                <a:ea typeface="+mn-ea"/>
              </a:rPr>
              <a:t>, </a:t>
            </a:r>
            <a:r>
              <a:rPr lang="ko-KR" altLang="en-US" sz="2200" b="1" spc="-100" dirty="0">
                <a:latin typeface="+mn-ea"/>
                <a:ea typeface="+mn-ea"/>
              </a:rPr>
              <a:t>그 객체가 </a:t>
            </a:r>
            <a:r>
              <a:rPr lang="en-US" altLang="ko-KR" sz="2200" b="1" spc="-100" dirty="0">
                <a:latin typeface="+mn-ea"/>
                <a:ea typeface="+mn-ea"/>
              </a:rPr>
              <a:t>Serial</a:t>
            </a:r>
            <a:r>
              <a:rPr lang="ko-KR" altLang="en-US" sz="2200" b="1" spc="-100" dirty="0">
                <a:latin typeface="+mn-ea"/>
                <a:ea typeface="+mn-ea"/>
              </a:rPr>
              <a:t>임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우노는</a:t>
            </a:r>
            <a:r>
              <a:rPr lang="ko-KR" altLang="en-US" sz="2200" b="1" spc="-100" dirty="0">
                <a:latin typeface="+mn-ea"/>
                <a:ea typeface="+mn-ea"/>
              </a:rPr>
              <a:t> 하나의 </a:t>
            </a:r>
            <a:r>
              <a:rPr lang="en-US" altLang="ko-KR" sz="2200" b="1" spc="-100" dirty="0">
                <a:latin typeface="+mn-ea"/>
                <a:ea typeface="+mn-ea"/>
              </a:rPr>
              <a:t>UART </a:t>
            </a:r>
            <a:r>
              <a:rPr lang="ko-KR" altLang="en-US" sz="2200" b="1" spc="-100" dirty="0">
                <a:latin typeface="+mn-ea"/>
                <a:ea typeface="+mn-ea"/>
              </a:rPr>
              <a:t>시리얼 통신 포트만을 제공하는 반면</a:t>
            </a:r>
            <a:r>
              <a:rPr lang="en-US" altLang="ko-KR" sz="2200" b="1" spc="-100" dirty="0">
                <a:latin typeface="+mn-ea"/>
                <a:ea typeface="+mn-ea"/>
              </a:rPr>
              <a:t>, </a:t>
            </a:r>
            <a:r>
              <a:rPr lang="ko-KR" altLang="en-US" sz="2200" b="1" spc="-100" dirty="0">
                <a:latin typeface="+mn-ea"/>
                <a:ea typeface="+mn-ea"/>
              </a:rPr>
              <a:t>메가</a:t>
            </a:r>
            <a:r>
              <a:rPr lang="en-US" altLang="ko-KR" sz="2200" b="1" spc="-100" dirty="0">
                <a:latin typeface="+mn-ea"/>
                <a:ea typeface="+mn-ea"/>
              </a:rPr>
              <a:t>2560</a:t>
            </a:r>
            <a:r>
              <a:rPr lang="ko-KR" altLang="en-US" sz="2200" b="1" spc="-100" dirty="0">
                <a:latin typeface="+mn-ea"/>
                <a:ea typeface="+mn-ea"/>
              </a:rPr>
              <a:t>은 </a:t>
            </a:r>
            <a:r>
              <a:rPr lang="en-US" altLang="ko-KR" sz="2200" b="1" spc="-100" dirty="0">
                <a:latin typeface="+mn-ea"/>
                <a:ea typeface="+mn-ea"/>
              </a:rPr>
              <a:t>4</a:t>
            </a:r>
            <a:r>
              <a:rPr lang="ko-KR" altLang="en-US" sz="2200" b="1" spc="-100" dirty="0">
                <a:latin typeface="+mn-ea"/>
                <a:ea typeface="+mn-ea"/>
              </a:rPr>
              <a:t>개의 </a:t>
            </a:r>
            <a:r>
              <a:rPr lang="en-US" altLang="ko-KR" sz="2200" b="1" spc="-100" dirty="0">
                <a:latin typeface="+mn-ea"/>
                <a:ea typeface="+mn-ea"/>
              </a:rPr>
              <a:t>UART </a:t>
            </a:r>
            <a:r>
              <a:rPr lang="ko-KR" altLang="en-US" sz="2200" b="1" spc="-100" dirty="0">
                <a:latin typeface="+mn-ea"/>
                <a:ea typeface="+mn-ea"/>
              </a:rPr>
              <a:t>시리얼 통신 포트를 제공 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메가</a:t>
            </a:r>
            <a:r>
              <a:rPr lang="en-US" altLang="ko-KR" sz="2200" b="1" spc="-100" dirty="0">
                <a:latin typeface="+mn-ea"/>
                <a:ea typeface="+mn-ea"/>
              </a:rPr>
              <a:t>2560</a:t>
            </a:r>
            <a:r>
              <a:rPr lang="ko-KR" altLang="en-US" sz="2200" b="1" spc="-100" dirty="0">
                <a:latin typeface="+mn-ea"/>
                <a:ea typeface="+mn-ea"/>
              </a:rPr>
              <a:t>은 </a:t>
            </a:r>
            <a:r>
              <a:rPr lang="en-US" altLang="ko-KR" sz="2200" b="1" spc="-100" dirty="0">
                <a:latin typeface="+mn-ea"/>
                <a:ea typeface="+mn-ea"/>
              </a:rPr>
              <a:t>4</a:t>
            </a:r>
            <a:r>
              <a:rPr lang="ko-KR" altLang="en-US" sz="2200" b="1" spc="-100" dirty="0">
                <a:latin typeface="+mn-ea"/>
                <a:ea typeface="+mn-ea"/>
              </a:rPr>
              <a:t>개의 </a:t>
            </a:r>
            <a:r>
              <a:rPr lang="en-US" altLang="ko-KR" sz="2200" b="1" spc="-100" dirty="0">
                <a:latin typeface="+mn-ea"/>
                <a:ea typeface="+mn-ea"/>
              </a:rPr>
              <a:t>UART </a:t>
            </a:r>
            <a:r>
              <a:rPr lang="ko-KR" altLang="en-US" sz="2200" b="1" spc="-100" dirty="0">
                <a:latin typeface="+mn-ea"/>
                <a:ea typeface="+mn-ea"/>
              </a:rPr>
              <a:t>시리얼 통신 포트를 위해 </a:t>
            </a:r>
            <a:r>
              <a:rPr lang="en-US" altLang="ko-KR" sz="2200" b="1" spc="-100" dirty="0">
                <a:latin typeface="+mn-ea"/>
                <a:ea typeface="+mn-ea"/>
              </a:rPr>
              <a:t>Serial, Serial1, Serial2, Serial3</a:t>
            </a:r>
            <a:r>
              <a:rPr lang="ko-KR" altLang="en-US" sz="2200" b="1" spc="-100" dirty="0">
                <a:latin typeface="+mn-ea"/>
                <a:ea typeface="+mn-ea"/>
              </a:rPr>
              <a:t>의 전용 객체가 미리 생성되어 있음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Serial_ </a:t>
            </a:r>
            <a:r>
              <a:rPr lang="ko-KR" altLang="en-US" sz="2200" b="1" spc="-100" dirty="0">
                <a:latin typeface="+mn-ea"/>
                <a:ea typeface="+mn-ea"/>
              </a:rPr>
              <a:t>클래스로 객체를 생성하여 사용하는 경우는 없음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graphicFrame>
        <p:nvGraphicFramePr>
          <p:cNvPr id="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223199"/>
              </p:ext>
            </p:extLst>
          </p:nvPr>
        </p:nvGraphicFramePr>
        <p:xfrm>
          <a:off x="684213" y="4221088"/>
          <a:ext cx="7775576" cy="217446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43894"/>
                <a:gridCol w="1943894"/>
                <a:gridCol w="1943894"/>
                <a:gridCol w="1943894"/>
              </a:tblGrid>
              <a:tr h="3428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채널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연결 핀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해당 객체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설명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521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0(RX), 1(TX)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Serial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우노와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 동일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1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19(RX), 18(TX)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Serial1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1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17(RX), 16(TX)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Serial2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17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15(RX), 14(TX)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Serial3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91425" marR="91425" marT="45725" marB="45725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시리얼 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23844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RS-232C</a:t>
            </a:r>
            <a:r>
              <a:rPr lang="ko-KR" altLang="en-US" sz="2200" b="1" spc="-100" dirty="0">
                <a:latin typeface="+mn-ea"/>
                <a:ea typeface="+mn-ea"/>
              </a:rPr>
              <a:t>에서 정의된 </a:t>
            </a:r>
            <a:r>
              <a:rPr lang="en-US" altLang="ko-KR" sz="2200" b="1" spc="-100" dirty="0">
                <a:latin typeface="+mn-ea"/>
                <a:ea typeface="+mn-ea"/>
              </a:rPr>
              <a:t>RX, TX, GND </a:t>
            </a:r>
            <a:r>
              <a:rPr lang="ko-KR" altLang="en-US" sz="2200" b="1" spc="-100" dirty="0">
                <a:latin typeface="+mn-ea"/>
                <a:ea typeface="+mn-ea"/>
              </a:rPr>
              <a:t>핀을 사용하여 통신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UART </a:t>
            </a:r>
            <a:r>
              <a:rPr lang="ko-KR" altLang="en-US" sz="2200" b="1" spc="-100" dirty="0">
                <a:latin typeface="+mn-ea"/>
                <a:ea typeface="+mn-ea"/>
              </a:rPr>
              <a:t>시리얼 통신은 시리얼 통신의 한 종류이지만</a:t>
            </a:r>
            <a:r>
              <a:rPr lang="en-US" altLang="ko-KR" sz="2200" b="1" spc="-100" dirty="0">
                <a:latin typeface="+mn-ea"/>
                <a:ea typeface="+mn-ea"/>
              </a:rPr>
              <a:t>, </a:t>
            </a:r>
            <a:r>
              <a:rPr lang="ko-KR" altLang="en-US" sz="2200" b="1" spc="-100" dirty="0">
                <a:latin typeface="+mn-ea"/>
                <a:ea typeface="+mn-ea"/>
              </a:rPr>
              <a:t>흔히 시리얼 통신은 </a:t>
            </a:r>
            <a:r>
              <a:rPr lang="en-US" altLang="ko-KR" sz="2200" b="1" spc="-100" dirty="0">
                <a:latin typeface="+mn-ea"/>
                <a:ea typeface="+mn-ea"/>
              </a:rPr>
              <a:t>UART </a:t>
            </a:r>
            <a:r>
              <a:rPr lang="ko-KR" altLang="en-US" sz="2200" b="1" spc="-100" dirty="0">
                <a:latin typeface="+mn-ea"/>
                <a:ea typeface="+mn-ea"/>
              </a:rPr>
              <a:t>시리얼 통신을 가리킴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RX</a:t>
            </a:r>
            <a:r>
              <a:rPr lang="ko-KR" altLang="en-US" sz="2200" b="1" spc="-100" dirty="0">
                <a:latin typeface="+mn-ea"/>
                <a:ea typeface="+mn-ea"/>
              </a:rPr>
              <a:t>와 </a:t>
            </a:r>
            <a:r>
              <a:rPr lang="en-US" altLang="ko-KR" sz="2200" b="1" spc="-100" dirty="0">
                <a:latin typeface="+mn-ea"/>
                <a:ea typeface="+mn-ea"/>
              </a:rPr>
              <a:t>TX</a:t>
            </a:r>
            <a:r>
              <a:rPr lang="ko-KR" altLang="en-US" sz="2200" b="1" spc="-100" dirty="0">
                <a:latin typeface="+mn-ea"/>
                <a:ea typeface="+mn-ea"/>
              </a:rPr>
              <a:t>는 서로 교차되어 연결되어야 함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마이크로컨트롤러의</a:t>
            </a:r>
            <a:r>
              <a:rPr lang="ko-KR" altLang="en-US" sz="2200" b="1" spc="-100" dirty="0">
                <a:latin typeface="+mn-ea"/>
                <a:ea typeface="+mn-ea"/>
              </a:rPr>
              <a:t> 동작 전압을 기준으로 통신 </a:t>
            </a:r>
            <a:r>
              <a:rPr lang="en-US" altLang="ko-KR" sz="2200" b="1" spc="-100" dirty="0">
                <a:latin typeface="+mn-ea"/>
                <a:ea typeface="+mn-ea"/>
              </a:rPr>
              <a:t>: TTL </a:t>
            </a:r>
            <a:r>
              <a:rPr lang="ko-KR" altLang="en-US" sz="2200" b="1" spc="-100" dirty="0">
                <a:latin typeface="+mn-ea"/>
                <a:ea typeface="+mn-ea"/>
              </a:rPr>
              <a:t>레벨 사용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3212976"/>
            <a:ext cx="777686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UART </a:t>
            </a:r>
            <a:r>
              <a:rPr lang="ko-KR" altLang="en-US" sz="2000" spc="-50" dirty="0">
                <a:latin typeface="+mn-ea"/>
                <a:ea typeface="+mn-ea"/>
              </a:rPr>
              <a:t>시 </a:t>
            </a: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메가</a:t>
            </a:r>
            <a:r>
              <a:rPr lang="en-US" altLang="ko-KR" sz="2000" spc="-50" dirty="0">
                <a:latin typeface="+mn-ea"/>
                <a:ea typeface="+mn-ea"/>
              </a:rPr>
              <a:t>2560</a:t>
            </a:r>
            <a:r>
              <a:rPr lang="ko-KR" altLang="en-US" sz="2000" spc="-50" dirty="0">
                <a:latin typeface="+mn-ea"/>
                <a:ea typeface="+mn-ea"/>
              </a:rPr>
              <a:t> 경우 </a:t>
            </a:r>
            <a:r>
              <a:rPr lang="en-US" altLang="ko-KR" sz="2000" spc="-50" dirty="0">
                <a:latin typeface="+mn-ea"/>
                <a:ea typeface="+mn-ea"/>
              </a:rPr>
              <a:t>5V </a:t>
            </a:r>
            <a:r>
              <a:rPr lang="ko-KR" altLang="en-US" sz="2000" spc="-50" dirty="0">
                <a:latin typeface="+mn-ea"/>
                <a:ea typeface="+mn-ea"/>
              </a:rPr>
              <a:t>기준 전압을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RS-232C</a:t>
            </a:r>
            <a:r>
              <a:rPr lang="ko-KR" altLang="en-US" sz="2000" spc="-50" dirty="0">
                <a:latin typeface="+mn-ea"/>
                <a:ea typeface="+mn-ea"/>
              </a:rPr>
              <a:t>를 사용하는 컴퓨터</a:t>
            </a:r>
            <a:r>
              <a:rPr lang="en-US" altLang="ko-KR" sz="2000" spc="-50" dirty="0">
                <a:latin typeface="+mn-ea"/>
                <a:ea typeface="+mn-ea"/>
              </a:rPr>
              <a:t>,</a:t>
            </a:r>
            <a:r>
              <a:rPr lang="ko-KR" altLang="en-US" sz="2000" spc="-50" dirty="0">
                <a:latin typeface="+mn-ea"/>
                <a:ea typeface="+mn-ea"/>
              </a:rPr>
              <a:t> </a:t>
            </a:r>
            <a:r>
              <a:rPr lang="en-US" altLang="ko-KR" sz="2000" spc="-50" dirty="0">
                <a:latin typeface="+mn-ea"/>
                <a:ea typeface="+mn-ea"/>
              </a:rPr>
              <a:t>3.3V</a:t>
            </a:r>
            <a:r>
              <a:rPr lang="ko-KR" altLang="en-US" sz="2000" spc="-50" dirty="0">
                <a:latin typeface="+mn-ea"/>
                <a:ea typeface="+mn-ea"/>
              </a:rPr>
              <a:t>를 사용하는 다른 컨트롤러와의 통신을 위해서는 레벨 변환 장치가 필요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컴퓨터와 </a:t>
            </a:r>
            <a:r>
              <a:rPr lang="en-US" altLang="ko-KR" sz="2000" spc="-50" dirty="0">
                <a:latin typeface="+mn-ea"/>
                <a:ea typeface="+mn-ea"/>
              </a:rPr>
              <a:t>USB </a:t>
            </a:r>
            <a:r>
              <a:rPr lang="ko-KR" altLang="en-US" sz="2000" spc="-50" dirty="0">
                <a:latin typeface="+mn-ea"/>
                <a:ea typeface="+mn-ea"/>
              </a:rPr>
              <a:t>통신을 위해서도 변환 장치 </a:t>
            </a:r>
            <a:r>
              <a:rPr lang="ko-KR" altLang="en-US" sz="2000" spc="-50" dirty="0" smtClean="0">
                <a:latin typeface="+mn-ea"/>
                <a:ea typeface="+mn-ea"/>
              </a:rPr>
              <a:t>필요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19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시리얼 통신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3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 err="1">
                <a:latin typeface="+mn-ea"/>
                <a:ea typeface="+mn-ea"/>
              </a:rPr>
              <a:t>아두이노</a:t>
            </a:r>
            <a:r>
              <a:rPr lang="ko-KR" altLang="en-US" sz="2200" b="1" spc="-100" dirty="0">
                <a:latin typeface="+mn-ea"/>
                <a:ea typeface="+mn-ea"/>
              </a:rPr>
              <a:t> 보드와 컴퓨터의 통신은 </a:t>
            </a:r>
            <a:r>
              <a:rPr lang="en-US" altLang="ko-KR" sz="2200" b="1" spc="-100" dirty="0">
                <a:latin typeface="+mn-ea"/>
                <a:ea typeface="+mn-ea"/>
              </a:rPr>
              <a:t>USB</a:t>
            </a:r>
            <a:r>
              <a:rPr lang="ko-KR" altLang="en-US" sz="2200" b="1" spc="-100" dirty="0">
                <a:latin typeface="+mn-ea"/>
                <a:ea typeface="+mn-ea"/>
              </a:rPr>
              <a:t>로 이루어짐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268760"/>
            <a:ext cx="7776864" cy="2210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아두이노</a:t>
            </a:r>
            <a:r>
              <a:rPr lang="ko-KR" altLang="en-US" sz="2000" spc="-50" dirty="0">
                <a:latin typeface="+mn-ea"/>
                <a:ea typeface="+mn-ea"/>
              </a:rPr>
              <a:t> 보드의 </a:t>
            </a:r>
            <a:r>
              <a:rPr lang="en-US" altLang="ko-KR" sz="2000" spc="-50" dirty="0">
                <a:latin typeface="+mn-ea"/>
                <a:ea typeface="+mn-ea"/>
              </a:rPr>
              <a:t>ATmega16u2 </a:t>
            </a:r>
            <a:r>
              <a:rPr lang="ko-KR" altLang="en-US" sz="2000" spc="-50" dirty="0">
                <a:latin typeface="+mn-ea"/>
                <a:ea typeface="+mn-ea"/>
              </a:rPr>
              <a:t>컨트롤러가 </a:t>
            </a:r>
            <a:r>
              <a:rPr lang="en-US" altLang="ko-KR" sz="2000" spc="-50" dirty="0">
                <a:latin typeface="+mn-ea"/>
                <a:ea typeface="+mn-ea"/>
              </a:rPr>
              <a:t>USB</a:t>
            </a:r>
            <a:r>
              <a:rPr lang="ko-KR" altLang="en-US" sz="2000" spc="-50" dirty="0">
                <a:latin typeface="+mn-ea"/>
                <a:ea typeface="+mn-ea"/>
              </a:rPr>
              <a:t>와 </a:t>
            </a:r>
            <a:r>
              <a:rPr lang="en-US" altLang="ko-KR" sz="2000" spc="-50" dirty="0">
                <a:latin typeface="+mn-ea"/>
                <a:ea typeface="+mn-ea"/>
              </a:rPr>
              <a:t>UART </a:t>
            </a:r>
            <a:r>
              <a:rPr lang="ko-KR" altLang="en-US" sz="2000" spc="-50" dirty="0">
                <a:latin typeface="+mn-ea"/>
                <a:ea typeface="+mn-ea"/>
              </a:rPr>
              <a:t>사이의 변환을 담당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Mega2560</a:t>
            </a:r>
            <a:r>
              <a:rPr lang="ko-KR" altLang="en-US" sz="2000" spc="-50" dirty="0">
                <a:latin typeface="+mn-ea"/>
                <a:ea typeface="+mn-ea"/>
              </a:rPr>
              <a:t>의 </a:t>
            </a:r>
            <a:r>
              <a:rPr lang="en-US" altLang="ko-KR" sz="2000" spc="-50" dirty="0">
                <a:latin typeface="+mn-ea"/>
                <a:ea typeface="+mn-ea"/>
              </a:rPr>
              <a:t>0</a:t>
            </a:r>
            <a:r>
              <a:rPr lang="ko-KR" altLang="en-US" sz="2000" spc="-50" dirty="0">
                <a:latin typeface="+mn-ea"/>
                <a:ea typeface="+mn-ea"/>
              </a:rPr>
              <a:t>번 </a:t>
            </a:r>
            <a:r>
              <a:rPr lang="en-US" altLang="ko-KR" sz="2000" spc="-50" dirty="0">
                <a:latin typeface="+mn-ea"/>
                <a:ea typeface="+mn-ea"/>
              </a:rPr>
              <a:t>UART </a:t>
            </a:r>
            <a:r>
              <a:rPr lang="ko-KR" altLang="en-US" sz="2000" spc="-50" dirty="0">
                <a:latin typeface="+mn-ea"/>
                <a:ea typeface="+mn-ea"/>
              </a:rPr>
              <a:t>채널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0</a:t>
            </a:r>
            <a:r>
              <a:rPr lang="ko-KR" altLang="en-US" sz="2000" spc="-50" dirty="0">
                <a:latin typeface="+mn-ea"/>
                <a:ea typeface="+mn-ea"/>
              </a:rPr>
              <a:t>번 </a:t>
            </a:r>
            <a:r>
              <a:rPr lang="en-US" altLang="ko-KR" sz="2000" spc="-50" dirty="0">
                <a:latin typeface="+mn-ea"/>
                <a:ea typeface="+mn-ea"/>
              </a:rPr>
              <a:t>UART </a:t>
            </a:r>
            <a:r>
              <a:rPr lang="ko-KR" altLang="en-US" sz="2000" spc="-50" dirty="0">
                <a:latin typeface="+mn-ea"/>
                <a:ea typeface="+mn-ea"/>
              </a:rPr>
              <a:t>채널에 해당하는 </a:t>
            </a:r>
            <a:r>
              <a:rPr lang="en-US" altLang="ko-KR" sz="2000" spc="-50" dirty="0">
                <a:latin typeface="+mn-ea"/>
                <a:ea typeface="+mn-ea"/>
              </a:rPr>
              <a:t>Serial </a:t>
            </a:r>
            <a:r>
              <a:rPr lang="ko-KR" altLang="en-US" sz="2000" spc="-50" dirty="0">
                <a:latin typeface="+mn-ea"/>
                <a:ea typeface="+mn-ea"/>
              </a:rPr>
              <a:t>객체를 통해 </a:t>
            </a:r>
            <a:r>
              <a:rPr lang="en-US" altLang="ko-KR" sz="2000" spc="-50" dirty="0">
                <a:latin typeface="+mn-ea"/>
                <a:ea typeface="+mn-ea"/>
              </a:rPr>
              <a:t>USB</a:t>
            </a:r>
            <a:r>
              <a:rPr lang="ko-KR" altLang="en-US" sz="2000" spc="-50" dirty="0">
                <a:latin typeface="+mn-ea"/>
                <a:ea typeface="+mn-ea"/>
              </a:rPr>
              <a:t>를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통한 컴퓨터와의 시리얼 통신 수행</a:t>
            </a:r>
          </a:p>
        </p:txBody>
      </p:sp>
    </p:spTree>
    <p:extLst>
      <p:ext uri="{BB962C8B-B14F-4D97-AF65-F5344CB8AC3E}">
        <p14:creationId xmlns:p14="http://schemas.microsoft.com/office/powerpoint/2010/main" val="15151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</a:t>
            </a:r>
            <a:r>
              <a:rPr lang="en-US" altLang="ko-KR" dirty="0"/>
              <a:t>-</a:t>
            </a:r>
            <a:r>
              <a:rPr lang="ko-KR" altLang="en-US" dirty="0" err="1"/>
              <a:t>아두이노</a:t>
            </a:r>
            <a:r>
              <a:rPr lang="ko-KR" altLang="en-US" dirty="0"/>
              <a:t> 시리얼 연결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9552" y="2060848"/>
            <a:ext cx="8064896" cy="2664296"/>
            <a:chOff x="539552" y="2708920"/>
            <a:chExt cx="8064896" cy="266429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2708920"/>
              <a:ext cx="8064896" cy="2197082"/>
            </a:xfrm>
            <a:prstGeom prst="rect">
              <a:avLst/>
            </a:prstGeom>
          </p:spPr>
        </p:pic>
        <p:sp>
          <p:nvSpPr>
            <p:cNvPr id="8" name="TextBox 14"/>
            <p:cNvSpPr txBox="1">
              <a:spLocks noChangeArrowheads="1"/>
            </p:cNvSpPr>
            <p:nvPr/>
          </p:nvSpPr>
          <p:spPr bwMode="auto">
            <a:xfrm>
              <a:off x="1331640" y="5003884"/>
              <a:ext cx="16642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ko-KR" sz="1800" dirty="0">
                  <a:solidFill>
                    <a:srgbClr val="FF6600"/>
                  </a:solidFill>
                  <a:latin typeface="+mn-ea"/>
                  <a:ea typeface="+mn-ea"/>
                </a:rPr>
                <a:t>RS-232C </a:t>
              </a:r>
              <a:r>
                <a:rPr lang="ko-KR" altLang="en-US" sz="1800" dirty="0">
                  <a:solidFill>
                    <a:srgbClr val="FF6600"/>
                  </a:solidFill>
                  <a:latin typeface="+mn-ea"/>
                  <a:ea typeface="+mn-ea"/>
                </a:rPr>
                <a:t>연결</a:t>
              </a:r>
            </a:p>
          </p:txBody>
        </p:sp>
        <p:sp>
          <p:nvSpPr>
            <p:cNvPr id="9" name="TextBox 14"/>
            <p:cNvSpPr txBox="1">
              <a:spLocks noChangeArrowheads="1"/>
            </p:cNvSpPr>
            <p:nvPr/>
          </p:nvSpPr>
          <p:spPr bwMode="auto">
            <a:xfrm>
              <a:off x="5001693" y="5003884"/>
              <a:ext cx="1154483" cy="369332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en-US" altLang="ko-KR" sz="1800" dirty="0">
                  <a:solidFill>
                    <a:srgbClr val="FF6600"/>
                  </a:solidFill>
                  <a:latin typeface="+mn-ea"/>
                  <a:ea typeface="+mn-ea"/>
                </a:rPr>
                <a:t>USB </a:t>
              </a:r>
              <a:r>
                <a:rPr lang="ko-KR" altLang="en-US" sz="1800" dirty="0">
                  <a:solidFill>
                    <a:srgbClr val="FF6600"/>
                  </a:solidFill>
                  <a:latin typeface="+mn-ea"/>
                  <a:ea typeface="+mn-ea"/>
                </a:rPr>
                <a:t>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2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</a:t>
            </a:r>
            <a:r>
              <a:rPr lang="en-US" altLang="ko-KR" dirty="0"/>
              <a:t>-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연결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836712"/>
            <a:ext cx="8556171" cy="9910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24000" indent="-324000">
              <a:lnSpc>
                <a:spcPct val="110000"/>
              </a:lnSpc>
              <a:spcBef>
                <a:spcPts val="1200"/>
              </a:spcBef>
              <a:buSzPct val="90000"/>
              <a:buFont typeface="+mj-ea"/>
              <a:buAutoNum type="circleNumDbPlain"/>
            </a:pPr>
            <a:r>
              <a:rPr lang="ko-KR" altLang="en-US" sz="2200" b="1" spc="-100" dirty="0">
                <a:latin typeface="+mn-ea"/>
                <a:ea typeface="+mn-ea"/>
              </a:rPr>
              <a:t>스케치 업로드를 위해 사용</a:t>
            </a:r>
            <a:endParaRPr lang="en-US" altLang="ko-KR" sz="2200" b="1" spc="-100" dirty="0">
              <a:latin typeface="+mn-ea"/>
              <a:ea typeface="+mn-ea"/>
            </a:endParaRPr>
          </a:p>
          <a:p>
            <a:pPr marL="324000" indent="-324000">
              <a:lnSpc>
                <a:spcPct val="110000"/>
              </a:lnSpc>
              <a:spcBef>
                <a:spcPts val="1200"/>
              </a:spcBef>
              <a:buSzPct val="90000"/>
              <a:buFont typeface="+mj-ea"/>
              <a:buAutoNum type="circleNumDbPlain"/>
            </a:pPr>
            <a:r>
              <a:rPr lang="ko-KR" altLang="en-US" sz="2200" b="1" spc="-100" dirty="0">
                <a:latin typeface="+mn-ea"/>
                <a:ea typeface="+mn-ea"/>
              </a:rPr>
              <a:t>시리얼 통신을 위해 사용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22" y="2420888"/>
            <a:ext cx="60769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0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모니터</a:t>
            </a: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433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3568" y="3870376"/>
            <a:ext cx="7704856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클래스 </a:t>
            </a:r>
            <a:r>
              <a:rPr lang="en-US" altLang="ko-KR" dirty="0"/>
              <a:t>– </a:t>
            </a:r>
            <a:r>
              <a:rPr lang="ko-KR" altLang="en-US" dirty="0"/>
              <a:t>데이터 출력 함수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83568" y="4302424"/>
            <a:ext cx="7704856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7584" y="3861048"/>
            <a:ext cx="32403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b="1" dirty="0" err="1" smtClean="0">
                <a:solidFill>
                  <a:srgbClr val="FF6600"/>
                </a:solidFill>
              </a:rPr>
              <a:t>Serial.print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(value, format)</a:t>
            </a:r>
            <a:endParaRPr lang="ko-KR" altLang="en-US" sz="2000" b="1" dirty="0" smtClean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405" y="5147936"/>
            <a:ext cx="5360763" cy="7386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입력 값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value :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출력 값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(char, char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배열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, String,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정수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실수 등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format :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출력 형식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405" y="4499284"/>
            <a:ext cx="5389617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함수설명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Serial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통신을 통하여 입력 값을 보냄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(</a:t>
            </a:r>
            <a:r>
              <a:rPr lang="ko-KR" altLang="en-US" sz="1400" dirty="0" err="1" smtClean="0">
                <a:latin typeface="HY헤드라인M" pitchFamily="18" charset="-127"/>
                <a:ea typeface="HY헤드라인M" pitchFamily="18" charset="-127"/>
              </a:rPr>
              <a:t>개행문자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 미포함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3568" y="1062064"/>
            <a:ext cx="7704856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494112"/>
            <a:ext cx="7704856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7584" y="1052736"/>
            <a:ext cx="32403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b="1" dirty="0" err="1" smtClean="0">
                <a:solidFill>
                  <a:srgbClr val="FF6600"/>
                </a:solidFill>
              </a:rPr>
              <a:t>Serial.begin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FF6600"/>
                </a:solidFill>
              </a:rPr>
              <a:t>baudrate</a:t>
            </a:r>
            <a:r>
              <a:rPr lang="en-US" altLang="ko-KR" sz="2000" b="1" dirty="0" smtClean="0">
                <a:solidFill>
                  <a:srgbClr val="FF6600"/>
                </a:solidFill>
              </a:rPr>
              <a:t>)</a:t>
            </a:r>
            <a:endParaRPr lang="ko-KR" altLang="en-US" sz="2000" b="1" dirty="0" smtClean="0">
              <a:solidFill>
                <a:srgbClr val="FF66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405" y="2456602"/>
            <a:ext cx="4857420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입력 값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 smtClean="0">
                <a:latin typeface="HY헤드라인M" pitchFamily="18" charset="-127"/>
                <a:ea typeface="HY헤드라인M" pitchFamily="18" charset="-127"/>
              </a:rPr>
              <a:t>baudrate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 : Serial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통신 속도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( 9600, 115200 … 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405" y="1690972"/>
            <a:ext cx="3632726" cy="523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함수설명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Serial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통신을 사용하기 위한 선언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83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구성 요소</a:t>
            </a: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9788" y="1371377"/>
            <a:ext cx="7464425" cy="4246562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2446338" y="1196752"/>
            <a:ext cx="4024312" cy="4668837"/>
          </a:xfrm>
          <a:custGeom>
            <a:avLst/>
            <a:gdLst>
              <a:gd name="connsiteX0" fmla="*/ 687977 w 4023360"/>
              <a:gd name="connsiteY0" fmla="*/ 8708 h 4667794"/>
              <a:gd name="connsiteX1" fmla="*/ 687977 w 4023360"/>
              <a:gd name="connsiteY1" fmla="*/ 3169920 h 4667794"/>
              <a:gd name="connsiteX2" fmla="*/ 0 w 4023360"/>
              <a:gd name="connsiteY2" fmla="*/ 3169920 h 4667794"/>
              <a:gd name="connsiteX3" fmla="*/ 0 w 4023360"/>
              <a:gd name="connsiteY3" fmla="*/ 4667794 h 4667794"/>
              <a:gd name="connsiteX4" fmla="*/ 4023360 w 4023360"/>
              <a:gd name="connsiteY4" fmla="*/ 4667794 h 4667794"/>
              <a:gd name="connsiteX5" fmla="*/ 4023360 w 4023360"/>
              <a:gd name="connsiteY5" fmla="*/ 0 h 4667794"/>
              <a:gd name="connsiteX6" fmla="*/ 687977 w 4023360"/>
              <a:gd name="connsiteY6" fmla="*/ 8708 h 46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4667794">
                <a:moveTo>
                  <a:pt x="687977" y="8708"/>
                </a:moveTo>
                <a:lnTo>
                  <a:pt x="687977" y="3169920"/>
                </a:lnTo>
                <a:lnTo>
                  <a:pt x="0" y="3169920"/>
                </a:lnTo>
                <a:lnTo>
                  <a:pt x="0" y="4667794"/>
                </a:lnTo>
                <a:lnTo>
                  <a:pt x="4023360" y="4667794"/>
                </a:lnTo>
                <a:lnTo>
                  <a:pt x="4023360" y="0"/>
                </a:lnTo>
                <a:lnTo>
                  <a:pt x="687977" y="8708"/>
                </a:lnTo>
                <a:close/>
              </a:path>
            </a:pathLst>
          </a:custGeom>
          <a:noFill/>
          <a:ln>
            <a:solidFill>
              <a:srgbClr val="80D0E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985963" y="5967189"/>
            <a:ext cx="4945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defPPr>
              <a:defRPr lang="ko-KR"/>
            </a:defPPr>
            <a:lvl1pPr algn="ctr">
              <a:buFontTx/>
              <a:buNone/>
              <a:defRPr sz="1800" b="1" spc="-100">
                <a:solidFill>
                  <a:srgbClr val="006699"/>
                </a:solidFill>
                <a:latin typeface="+mn-ea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9pPr>
          </a:lstStyle>
          <a:p>
            <a:r>
              <a:rPr lang="ko-KR" altLang="en-US" dirty="0" err="1"/>
              <a:t>마이크로컨트롤러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메인보드 </a:t>
            </a:r>
            <a:r>
              <a:rPr lang="en-US" altLang="ko-KR" dirty="0"/>
              <a:t>+ </a:t>
            </a:r>
            <a:r>
              <a:rPr lang="ko-KR" altLang="en-US" dirty="0"/>
              <a:t>일부 </a:t>
            </a:r>
            <a:r>
              <a:rPr lang="en-US" altLang="ko-KR" dirty="0"/>
              <a:t>HDD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22008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4-1 : print</a:t>
            </a:r>
            <a:r>
              <a:rPr lang="ko-KR" altLang="en-US" dirty="0"/>
              <a:t>와 </a:t>
            </a:r>
            <a:r>
              <a:rPr lang="en-US" altLang="ko-KR" dirty="0"/>
              <a:t>write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7"/>
            <a:ext cx="3520180" cy="547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28800"/>
            <a:ext cx="4993641" cy="3504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35896" y="1412776"/>
            <a:ext cx="35182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547664" y="2636912"/>
            <a:ext cx="360040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52320" y="5133727"/>
            <a:ext cx="1008112" cy="0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8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4-2 : </a:t>
            </a:r>
            <a:r>
              <a:rPr lang="ko-KR" altLang="en-US" dirty="0"/>
              <a:t>진법과 소수점 이하 자릿수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77185"/>
            <a:ext cx="7285143" cy="238857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3563888" y="2624530"/>
            <a:ext cx="4923571" cy="3324750"/>
            <a:chOff x="3707904" y="3048153"/>
            <a:chExt cx="4923571" cy="332475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12" y="3048153"/>
              <a:ext cx="4851563" cy="332475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707904" y="3573016"/>
              <a:ext cx="792088" cy="1283444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58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클래스 </a:t>
            </a:r>
            <a:r>
              <a:rPr lang="en-US" altLang="ko-KR" dirty="0"/>
              <a:t>– </a:t>
            </a:r>
            <a:r>
              <a:rPr lang="ko-KR" altLang="en-US" dirty="0"/>
              <a:t>데이터 입력 함수</a:t>
            </a:r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746667" cy="43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4-3 : </a:t>
            </a:r>
            <a:r>
              <a:rPr lang="ko-KR" altLang="en-US" dirty="0" smtClean="0"/>
              <a:t>에코 백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3705225" cy="576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31490"/>
            <a:ext cx="4608512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8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맺는말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836712"/>
            <a:ext cx="8556171" cy="43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Serial </a:t>
            </a:r>
            <a:r>
              <a:rPr lang="ko-KR" altLang="en-US" sz="2200" b="1" spc="-100" dirty="0">
                <a:latin typeface="+mn-ea"/>
                <a:ea typeface="+mn-ea"/>
              </a:rPr>
              <a:t>클래스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256060"/>
            <a:ext cx="7776864" cy="220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UART </a:t>
            </a:r>
            <a:r>
              <a:rPr lang="ko-KR" altLang="en-US" sz="2000" spc="-50" dirty="0">
                <a:latin typeface="+mn-ea"/>
                <a:ea typeface="+mn-ea"/>
              </a:rPr>
              <a:t>시리얼 통신을 담당하는 클래스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실제 클래스 이름은 </a:t>
            </a:r>
            <a:r>
              <a:rPr lang="en-US" altLang="ko-KR" sz="2000" spc="-50" dirty="0">
                <a:latin typeface="+mn-ea"/>
                <a:ea typeface="+mn-ea"/>
              </a:rPr>
              <a:t>Serial_</a:t>
            </a:r>
            <a:r>
              <a:rPr lang="ko-KR" altLang="en-US" sz="2000" spc="-50" dirty="0">
                <a:latin typeface="+mn-ea"/>
                <a:ea typeface="+mn-ea"/>
              </a:rPr>
              <a:t>이며 각 채널을 담당하는 전용 객체가 정의되어 있음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Serial </a:t>
            </a:r>
            <a:r>
              <a:rPr lang="ko-KR" altLang="en-US" sz="2000" spc="-50" dirty="0">
                <a:latin typeface="+mn-ea"/>
                <a:ea typeface="+mn-ea"/>
              </a:rPr>
              <a:t>객체의 경우 스케치 업로드에 사용되는 동일한 채널을 통해 컴퓨터와 </a:t>
            </a:r>
            <a:r>
              <a:rPr lang="en-US" altLang="ko-KR" sz="2000" spc="-50" dirty="0">
                <a:latin typeface="+mn-ea"/>
                <a:ea typeface="+mn-ea"/>
              </a:rPr>
              <a:t>UART</a:t>
            </a:r>
            <a:r>
              <a:rPr lang="ko-KR" altLang="en-US" sz="2000" spc="-50" dirty="0">
                <a:latin typeface="+mn-ea"/>
                <a:ea typeface="+mn-ea"/>
              </a:rPr>
              <a:t> 시리얼 통신을 수행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4077072"/>
            <a:ext cx="8556171" cy="4331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String </a:t>
            </a:r>
            <a:r>
              <a:rPr lang="ko-KR" altLang="en-US" sz="2200" b="1" spc="-100" dirty="0">
                <a:latin typeface="+mn-ea"/>
                <a:ea typeface="+mn-ea"/>
              </a:rPr>
              <a:t>클래스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4496420"/>
            <a:ext cx="7776864" cy="1469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문자열 처리 함수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문자열 배열에 비해 손쉬운 </a:t>
            </a:r>
            <a:r>
              <a:rPr lang="en-US" altLang="ko-KR" sz="2000" spc="-50" dirty="0">
                <a:latin typeface="+mn-ea"/>
                <a:ea typeface="+mn-ea"/>
              </a:rPr>
              <a:t>String </a:t>
            </a:r>
            <a:r>
              <a:rPr lang="ko-KR" altLang="en-US" sz="2000" spc="-50" dirty="0">
                <a:latin typeface="+mn-ea"/>
                <a:ea typeface="+mn-ea"/>
              </a:rPr>
              <a:t>객체 생성 및 처리 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문자열 배열에 비해 많은 메모리를 필요로 함</a:t>
            </a:r>
          </a:p>
        </p:txBody>
      </p:sp>
    </p:spTree>
    <p:extLst>
      <p:ext uri="{BB962C8B-B14F-4D97-AF65-F5344CB8AC3E}">
        <p14:creationId xmlns:p14="http://schemas.microsoft.com/office/powerpoint/2010/main" val="23966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7944" y="5085184"/>
            <a:ext cx="403244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3600" dirty="0" smtClean="0">
                <a:latin typeface="HY헤드라인M" pitchFamily="18" charset="-127"/>
                <a:ea typeface="HY헤드라인M" pitchFamily="18" charset="-127"/>
              </a:rPr>
              <a:t>디지털 출력</a:t>
            </a:r>
          </a:p>
        </p:txBody>
      </p:sp>
    </p:spTree>
    <p:extLst>
      <p:ext uri="{BB962C8B-B14F-4D97-AF65-F5344CB8AC3E}">
        <p14:creationId xmlns:p14="http://schemas.microsoft.com/office/powerpoint/2010/main" val="38744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1821" y="4653136"/>
            <a:ext cx="3193333" cy="17866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다이오드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1560" y="1271725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양극에서 음극으로 순방향으로만 전류가 흐름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840245"/>
            <a:ext cx="4366667" cy="7966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9512" y="293096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3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LED : Light Emitting Diode, </a:t>
            </a:r>
            <a:r>
              <a:rPr lang="ko-KR" altLang="en-US" sz="2200" b="1" spc="-100" dirty="0">
                <a:latin typeface="+mn-ea"/>
                <a:ea typeface="+mn-ea"/>
              </a:rPr>
              <a:t>발광 다이오드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1560" y="3365975"/>
            <a:ext cx="7776864" cy="153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순방향 연결에서 빛을 냄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화학물질에 따라 다양한 색상의 빛을 냄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리모컨의 적외선 </a:t>
            </a:r>
            <a:r>
              <a:rPr lang="en-US" altLang="ko-KR" sz="2000" spc="-50" dirty="0">
                <a:latin typeface="+mn-ea"/>
                <a:ea typeface="+mn-ea"/>
              </a:rPr>
              <a:t>LED, </a:t>
            </a:r>
            <a:r>
              <a:rPr lang="ko-KR" altLang="en-US" sz="2000" spc="-50" dirty="0">
                <a:latin typeface="+mn-ea"/>
                <a:ea typeface="+mn-ea"/>
              </a:rPr>
              <a:t>살균 소독용 자외선 </a:t>
            </a:r>
            <a:r>
              <a:rPr lang="en-US" altLang="ko-KR" sz="2000" spc="-50" dirty="0">
                <a:latin typeface="+mn-ea"/>
                <a:ea typeface="+mn-ea"/>
              </a:rPr>
              <a:t>LED </a:t>
            </a:r>
            <a:r>
              <a:rPr lang="ko-KR" altLang="en-US" sz="2000" spc="-50" dirty="0">
                <a:latin typeface="+mn-ea"/>
                <a:ea typeface="+mn-ea"/>
              </a:rPr>
              <a:t>등도 존재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데이터 핀에 연결하여 비트 단위 데이터 확인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25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번 핀에 연결된 내장 </a:t>
            </a:r>
            <a:r>
              <a:rPr lang="en-US" altLang="ko-KR" dirty="0"/>
              <a:t>LED</a:t>
            </a:r>
            <a:endParaRPr lang="ko-KR" altLang="en-US" dirty="0"/>
          </a:p>
        </p:txBody>
      </p:sp>
      <p:pic>
        <p:nvPicPr>
          <p:cNvPr id="4098" name="Picture 2" descr="아두이노 우노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27" y="1700808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51920" y="2636912"/>
            <a:ext cx="648072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10" idx="2"/>
            <a:endCxn id="4" idx="0"/>
          </p:cNvCxnSpPr>
          <p:nvPr/>
        </p:nvCxnSpPr>
        <p:spPr>
          <a:xfrm flipH="1">
            <a:off x="4175956" y="1638072"/>
            <a:ext cx="684076" cy="99884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11960" y="1268759"/>
            <a:ext cx="1296144" cy="36931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 smtClean="0"/>
              <a:t>13</a:t>
            </a:r>
            <a:r>
              <a:rPr lang="ko-KR" altLang="en-US" sz="1600" dirty="0" smtClean="0"/>
              <a:t>번 핀 </a:t>
            </a:r>
            <a:r>
              <a:rPr lang="en-US" altLang="ko-KR" sz="1600" dirty="0" smtClean="0"/>
              <a:t>LED</a:t>
            </a:r>
            <a:endParaRPr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13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블링크</a:t>
            </a:r>
            <a:r>
              <a:rPr lang="en-US" altLang="ko-KR" dirty="0"/>
              <a:t> </a:t>
            </a:r>
            <a:r>
              <a:rPr lang="ko-KR" altLang="en-US" dirty="0"/>
              <a:t>스케치의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89" y="1260500"/>
            <a:ext cx="6634286" cy="1554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956974"/>
            <a:ext cx="6637143" cy="1545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46" y="4644876"/>
            <a:ext cx="6640000" cy="13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</a:t>
            </a:r>
            <a:r>
              <a:rPr lang="en-US" altLang="ko-KR" dirty="0"/>
              <a:t> 5-1 : </a:t>
            </a:r>
            <a:r>
              <a:rPr lang="ko-KR" altLang="en-US" dirty="0" err="1" smtClean="0"/>
              <a:t>블링크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42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9592" y="2362582"/>
            <a:ext cx="5515722" cy="1106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마이크로프로세서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마이크로컨트롤러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9512" y="83671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>
                <a:latin typeface="+mn-ea"/>
                <a:ea typeface="+mn-ea"/>
              </a:rPr>
              <a:t>마이크로프로세서 </a:t>
            </a:r>
            <a:r>
              <a:rPr lang="en-US" altLang="ko-KR" sz="2400" b="1" spc="-100" dirty="0">
                <a:latin typeface="+mn-ea"/>
                <a:ea typeface="+mn-ea"/>
              </a:rPr>
              <a:t>(</a:t>
            </a:r>
            <a:r>
              <a:rPr lang="en-US" altLang="ko-KR" sz="2400" b="1" spc="-100" dirty="0" err="1">
                <a:latin typeface="+mn-ea"/>
                <a:ea typeface="+mn-ea"/>
              </a:rPr>
              <a:t>uP</a:t>
            </a:r>
            <a:r>
              <a:rPr lang="en-US" altLang="ko-KR" sz="2400" b="1" spc="-100" dirty="0">
                <a:latin typeface="+mn-ea"/>
                <a:ea typeface="+mn-ea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9552" y="1412776"/>
            <a:ext cx="8198611" cy="7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컴퓨터의 중앙 처리 장치</a:t>
            </a:r>
            <a:r>
              <a:rPr lang="en-US" altLang="ko-KR" sz="2000" spc="-50" dirty="0">
                <a:latin typeface="+mn-ea"/>
                <a:ea typeface="+mn-ea"/>
              </a:rPr>
              <a:t>(CPU)</a:t>
            </a:r>
            <a:r>
              <a:rPr lang="ko-KR" altLang="en-US" sz="2000" spc="-50" dirty="0">
                <a:latin typeface="+mn-ea"/>
                <a:ea typeface="+mn-ea"/>
              </a:rPr>
              <a:t>를 하나의 칩으로 구현한 반도체 소자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최초의 마이크로프로세서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15616" y="2531591"/>
            <a:ext cx="5283201" cy="72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Intel </a:t>
            </a:r>
            <a:r>
              <a:rPr lang="ko-KR" altLang="en-US" spc="-50" dirty="0">
                <a:latin typeface="+mn-ea"/>
                <a:ea typeface="+mn-ea"/>
              </a:rPr>
              <a:t>사의 </a:t>
            </a:r>
            <a:r>
              <a:rPr lang="en-US" altLang="ko-KR" spc="-50" dirty="0">
                <a:latin typeface="+mn-ea"/>
                <a:ea typeface="+mn-ea"/>
              </a:rPr>
              <a:t>4004</a:t>
            </a:r>
          </a:p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1969</a:t>
            </a:r>
            <a:r>
              <a:rPr lang="ko-KR" altLang="en-US" spc="-50" dirty="0">
                <a:latin typeface="+mn-ea"/>
                <a:ea typeface="+mn-ea"/>
              </a:rPr>
              <a:t>년 발표된 </a:t>
            </a:r>
            <a:r>
              <a:rPr lang="en-US" altLang="ko-KR" spc="-50" dirty="0">
                <a:latin typeface="+mn-ea"/>
                <a:ea typeface="+mn-ea"/>
              </a:rPr>
              <a:t>4</a:t>
            </a:r>
            <a:r>
              <a:rPr lang="ko-KR" altLang="en-US" spc="-50" dirty="0">
                <a:latin typeface="+mn-ea"/>
                <a:ea typeface="+mn-ea"/>
              </a:rPr>
              <a:t>비트 마이크로프로세서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9512" y="3892239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 err="1">
                <a:latin typeface="+mn-ea"/>
                <a:ea typeface="+mn-ea"/>
              </a:rPr>
              <a:t>마이크로컨트롤러</a:t>
            </a:r>
            <a:r>
              <a:rPr lang="ko-KR" altLang="en-US" sz="2400" b="1" spc="-100" dirty="0">
                <a:latin typeface="+mn-ea"/>
                <a:ea typeface="+mn-ea"/>
              </a:rPr>
              <a:t> </a:t>
            </a:r>
            <a:r>
              <a:rPr lang="en-US" altLang="ko-KR" sz="2400" b="1" spc="-100" dirty="0">
                <a:latin typeface="+mn-ea"/>
                <a:ea typeface="+mn-ea"/>
              </a:rPr>
              <a:t>(</a:t>
            </a:r>
            <a:r>
              <a:rPr lang="en-US" altLang="ko-KR" sz="2400" b="1" spc="-100" dirty="0" err="1">
                <a:latin typeface="+mn-ea"/>
                <a:ea typeface="+mn-ea"/>
              </a:rPr>
              <a:t>uC</a:t>
            </a:r>
            <a:r>
              <a:rPr lang="en-US" altLang="ko-KR" sz="2400" b="1" spc="-100" dirty="0">
                <a:latin typeface="+mn-ea"/>
                <a:ea typeface="+mn-ea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9552" y="4540311"/>
            <a:ext cx="8198611" cy="184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메인보드 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+ 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일부 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HDD 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기능</a:t>
            </a:r>
            <a:endParaRPr lang="en-US" altLang="ko-KR" sz="2000" spc="-50" dirty="0">
              <a:latin typeface="+mn-ea"/>
              <a:ea typeface="+mn-ea"/>
              <a:sym typeface="Symbol" panose="05050102010706020507" pitchFamily="18" charset="2"/>
            </a:endParaRP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  <a:sym typeface="Symbol" panose="05050102010706020507" pitchFamily="18" charset="2"/>
              </a:rPr>
              <a:t>싱글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 칩 컴퓨터 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(Single Chip Computer)</a:t>
            </a:r>
          </a:p>
          <a:p>
            <a:pPr marL="252000" lvl="1" indent="-252000">
              <a:lnSpc>
                <a:spcPct val="120000"/>
              </a:lnSpc>
              <a:spcBef>
                <a:spcPts val="120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작고 가벼운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마이크로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, micro) 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제어장치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(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컨트롤러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, controller) 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구성을</a:t>
            </a:r>
            <a:r>
              <a:rPr lang="en-US" altLang="ko-KR" sz="2000" spc="-50" dirty="0">
                <a:latin typeface="+mn-ea"/>
                <a:ea typeface="+mn-ea"/>
                <a:sym typeface="Symbol" panose="05050102010706020507" pitchFamily="18" charset="2"/>
              </a:rPr>
              <a:t> </a:t>
            </a:r>
            <a:r>
              <a:rPr lang="ko-KR" altLang="en-US" sz="2000" spc="-50" dirty="0">
                <a:latin typeface="+mn-ea"/>
                <a:ea typeface="+mn-ea"/>
                <a:sym typeface="Symbol" panose="05050102010706020507" pitchFamily="18" charset="2"/>
              </a:rPr>
              <a:t>위해 사용되는 특화된 마이크로프로세서의 일종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2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26659"/>
            <a:ext cx="4392488" cy="275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154792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덧셈 기호 2"/>
          <p:cNvSpPr/>
          <p:nvPr/>
        </p:nvSpPr>
        <p:spPr>
          <a:xfrm>
            <a:off x="5931786" y="1052736"/>
            <a:ext cx="576064" cy="576064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 descr="breadboard 사용법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77072"/>
            <a:ext cx="3311675" cy="21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7669" y="6309320"/>
            <a:ext cx="2346539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 smtClean="0">
                <a:latin typeface="HY엽서L" pitchFamily="18" charset="-127"/>
                <a:ea typeface="HY엽서L" pitchFamily="18" charset="-127"/>
              </a:rPr>
              <a:t>&lt;</a:t>
            </a:r>
            <a:r>
              <a:rPr lang="ko-KR" altLang="en-US" sz="1600" dirty="0" err="1" smtClean="0">
                <a:latin typeface="HY엽서L" pitchFamily="18" charset="-127"/>
                <a:ea typeface="HY엽서L" pitchFamily="18" charset="-127"/>
              </a:rPr>
              <a:t>브레드보드의</a:t>
            </a:r>
            <a:r>
              <a:rPr lang="ko-KR" altLang="en-US" sz="1600" dirty="0" smtClean="0">
                <a:latin typeface="HY엽서L" pitchFamily="18" charset="-127"/>
                <a:ea typeface="HY엽서L" pitchFamily="18" charset="-127"/>
              </a:rPr>
              <a:t> 사용법</a:t>
            </a:r>
            <a:r>
              <a:rPr lang="en-US" altLang="ko-KR" sz="1600" dirty="0" smtClean="0">
                <a:latin typeface="HY엽서L" pitchFamily="18" charset="-127"/>
                <a:ea typeface="HY엽서L" pitchFamily="18" charset="-127"/>
              </a:rPr>
              <a:t>&gt;</a:t>
            </a:r>
            <a:endParaRPr lang="ko-KR" altLang="en-US" sz="1600" dirty="0" smtClean="0">
              <a:latin typeface="HY엽서L" pitchFamily="18" charset="-127"/>
              <a:ea typeface="HY엽서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79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디지털 </a:t>
            </a:r>
            <a:r>
              <a:rPr lang="en-US" altLang="ko-KR" dirty="0" smtClean="0"/>
              <a:t>4~7</a:t>
            </a:r>
            <a:r>
              <a:rPr lang="ko-KR" altLang="en-US" dirty="0" smtClean="0"/>
              <a:t>번 </a:t>
            </a:r>
            <a:r>
              <a:rPr lang="ko-KR" altLang="en-US" dirty="0"/>
              <a:t>핀 </a:t>
            </a:r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08" y="980728"/>
            <a:ext cx="58674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7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9592" y="836712"/>
            <a:ext cx="7128792" cy="5760640"/>
          </a:xfrm>
          <a:prstGeom prst="rect">
            <a:avLst/>
          </a:prstGeom>
          <a:solidFill>
            <a:srgbClr val="FFF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5-2 : 4</a:t>
            </a:r>
            <a:r>
              <a:rPr lang="ko-KR" altLang="en-US" dirty="0" smtClean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09936" y="980728"/>
            <a:ext cx="523832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void setup()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{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pinMode(4,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pinMode(5,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pinMode(6,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pinMode(7, OUTPUT);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}</a:t>
            </a:r>
          </a:p>
          <a:p>
            <a:endParaRPr lang="en-US" altLang="ko-KR" sz="1600" dirty="0">
              <a:latin typeface="MS Gothic" pitchFamily="49" charset="-128"/>
              <a:ea typeface="MS Gothic" pitchFamily="49" charset="-128"/>
            </a:endParaRP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void loop()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{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digitalWrite(4,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digitalWrite(5,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digitalWrite(6,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digitalWrite(7, HIGH);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delay(1000);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digitalWrite(4,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digitalWrite(5,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digitalWrite(6,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digitalWrite(7, LOW);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  delay(1000);</a:t>
            </a:r>
          </a:p>
          <a:p>
            <a:r>
              <a:rPr lang="en-US" altLang="ko-KR" sz="1600" dirty="0">
                <a:latin typeface="MS Gothic" pitchFamily="49" charset="-128"/>
                <a:ea typeface="MS Gothic" pitchFamily="49" charset="-128"/>
              </a:rPr>
              <a:t>}</a:t>
            </a:r>
            <a:endParaRPr lang="ko-KR" altLang="en-US" sz="1600" dirty="0">
              <a:latin typeface="MS Gothic" pitchFamily="49" charset="-128"/>
              <a:ea typeface="HY신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7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시리얼 통신을 이용한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68760"/>
            <a:ext cx="7344816" cy="20882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시리얼 모니터 입력으로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LED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를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제어하는 프로그램 작성</a:t>
            </a:r>
            <a:endParaRPr lang="en-US" altLang="ko-KR" sz="2000" dirty="0" smtClean="0">
              <a:latin typeface="굴림체" pitchFamily="49" charset="-127"/>
              <a:ea typeface="굴림체" pitchFamily="49" charset="-127"/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시리얼 통신으로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을 보내면 </a:t>
            </a:r>
            <a:r>
              <a:rPr lang="ko-KR" altLang="en-US" sz="2000" dirty="0" err="1" smtClean="0">
                <a:latin typeface="굴림체" pitchFamily="49" charset="-127"/>
                <a:ea typeface="굴림체" pitchFamily="49" charset="-127"/>
              </a:rPr>
              <a:t>첫번째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LED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가 켜짐</a:t>
            </a:r>
            <a:endParaRPr lang="en-US" altLang="ko-KR" sz="2000" dirty="0" smtClean="0">
              <a:latin typeface="굴림체" pitchFamily="49" charset="-127"/>
              <a:ea typeface="굴림체" pitchFamily="49" charset="-127"/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숫자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1~4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를 보내서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LED 4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개를 제어</a:t>
            </a:r>
            <a:endParaRPr lang="en-US" altLang="ko-KR" sz="2000" dirty="0" smtClean="0">
              <a:latin typeface="굴림체" pitchFamily="49" charset="-127"/>
              <a:ea typeface="굴림체" pitchFamily="49" charset="-127"/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숫자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를 보내면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개 다 켜지게 함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6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03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uP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uC</a:t>
            </a:r>
            <a:r>
              <a:rPr lang="en-US" altLang="ko-KR" dirty="0"/>
              <a:t> </a:t>
            </a:r>
            <a:r>
              <a:rPr lang="ko-KR" altLang="en-US" dirty="0"/>
              <a:t>사용 시스템 비교</a:t>
            </a:r>
          </a:p>
        </p:txBody>
      </p:sp>
      <p:graphicFrame>
        <p:nvGraphicFramePr>
          <p:cNvPr id="7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030235"/>
              </p:ext>
            </p:extLst>
          </p:nvPr>
        </p:nvGraphicFramePr>
        <p:xfrm>
          <a:off x="241300" y="1268760"/>
          <a:ext cx="8623300" cy="4928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59000"/>
                <a:gridCol w="3232150"/>
                <a:gridCol w="3232150"/>
              </a:tblGrid>
              <a:tr h="5219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항목</a:t>
                      </a:r>
                      <a:endParaRPr kumimoji="1" lang="ko-KR" altLang="en-US" sz="2000" kern="120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아두이노</a:t>
                      </a:r>
                      <a:r>
                        <a:rPr kumimoji="1" lang="ko-KR" altLang="en-US" sz="2000" kern="12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메가</a:t>
                      </a:r>
                      <a:r>
                        <a:rPr kumimoji="1" lang="en-US" altLang="ko-KR" sz="2000" kern="12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2560</a:t>
                      </a:r>
                      <a:endParaRPr kumimoji="1" lang="ko-KR" altLang="en-US" sz="2000" kern="120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데스크톱 컴퓨터</a:t>
                      </a:r>
                      <a:endParaRPr kumimoji="1" lang="ko-KR" altLang="en-US" sz="2000" kern="120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88138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CPU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ATmega2560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Intel Core i7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38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비트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64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38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메모리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256 </a:t>
                      </a:r>
                      <a:r>
                        <a:rPr kumimoji="1" lang="en-US" altLang="ko-KR" sz="2000" kern="1200" spc="-50" dirty="0" err="1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KByte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8 </a:t>
                      </a:r>
                      <a:r>
                        <a:rPr kumimoji="1" lang="en-US" altLang="ko-KR" sz="2000" kern="1200" spc="-50" dirty="0" err="1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GByte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38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b="1" kern="1200" spc="-50" dirty="0" err="1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클록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16 MHz (</a:t>
                      </a:r>
                      <a:r>
                        <a:rPr kumimoji="1" lang="ko-KR" altLang="en-US" sz="2000" kern="1200" spc="-50" dirty="0" err="1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싱글</a:t>
                      </a:r>
                      <a:r>
                        <a:rPr kumimoji="1" lang="ko-KR" altLang="en-US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 코어</a:t>
                      </a:r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3.4 GHz (</a:t>
                      </a:r>
                      <a:r>
                        <a:rPr kumimoji="1" lang="ko-KR" altLang="en-US" sz="2000" kern="1200" spc="-50" dirty="0" err="1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쿼드</a:t>
                      </a:r>
                      <a:r>
                        <a:rPr kumimoji="1" lang="ko-KR" altLang="en-US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 코어</a:t>
                      </a:r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13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kumimoji="1" lang="en-US" altLang="ko-KR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가격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약 </a:t>
                      </a:r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25,000</a:t>
                      </a:r>
                      <a:r>
                        <a:rPr kumimoji="1" lang="ko-KR" altLang="en-US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kumimoji="1" lang="en-US" altLang="ko-KR" sz="2000" kern="1200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(ATmega2560)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약 </a:t>
                      </a:r>
                      <a:r>
                        <a:rPr kumimoji="1" lang="en-US" altLang="ko-KR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1,000,000</a:t>
                      </a:r>
                      <a:r>
                        <a:rPr kumimoji="1" lang="ko-KR" altLang="en-US" sz="200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원</a:t>
                      </a:r>
                      <a:endParaRPr kumimoji="1" lang="ko-KR" altLang="en-US" sz="200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21" marB="4572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2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마이크로컨트롤러</a:t>
            </a:r>
            <a:r>
              <a:rPr lang="ko-KR" altLang="en-US" dirty="0"/>
              <a:t> 사용 예</a:t>
            </a:r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42417"/>
              </p:ext>
            </p:extLst>
          </p:nvPr>
        </p:nvGraphicFramePr>
        <p:xfrm>
          <a:off x="250825" y="1219203"/>
          <a:ext cx="8642350" cy="49275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880783"/>
                <a:gridCol w="5761567"/>
              </a:tblGrid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분야</a:t>
                      </a:r>
                      <a:endParaRPr kumimoji="1" lang="ko-KR" altLang="en-US" sz="2000" b="1" kern="120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사용 예</a:t>
                      </a:r>
                      <a:endParaRPr kumimoji="1" lang="ko-KR" altLang="en-US" sz="2000" b="1" kern="1200" spc="-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의료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의료기 제어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자동 </a:t>
                      </a:r>
                      <a:r>
                        <a:rPr kumimoji="1" lang="ko-KR" altLang="en-US" sz="2000" b="0" kern="1200" spc="-50" dirty="0" err="1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심박계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교통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신호등 제어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주차장 관리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감시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출입자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침입자 감시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산불 감시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가전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에어컨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세탁기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전자레인지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음향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CD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플레이어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전자 타이머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사무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복사기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무선 전화기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자동차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엔진 제어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충돌 방지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기타</a:t>
                      </a:r>
                      <a:endParaRPr kumimoji="1" lang="ko-KR" altLang="en-US" sz="2000" b="1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게임기</a:t>
                      </a:r>
                      <a:r>
                        <a:rPr kumimoji="1" lang="en-US" altLang="ko-KR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2000" b="0" kern="1200" spc="-50" dirty="0" smtClean="0">
                          <a:gradFill flip="none" rotWithShape="1"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  <a:shade val="30000"/>
                                  <a:satMod val="115000"/>
                                </a:schemeClr>
                              </a:gs>
                              <a:gs pos="50000">
                                <a:schemeClr val="tx1">
                                  <a:lumMod val="75000"/>
                                  <a:lumOff val="25000"/>
                                  <a:shade val="67500"/>
                                  <a:satMod val="11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  <a:shade val="100000"/>
                                  <a:satMod val="11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+mn-ea"/>
                          <a:ea typeface="+mn-ea"/>
                          <a:cs typeface="+mn-cs"/>
                        </a:rPr>
                        <a:t>차고 개폐 장치</a:t>
                      </a:r>
                      <a:endParaRPr kumimoji="1" lang="ko-KR" altLang="en-US" sz="2000" b="0" kern="1200" spc="-50" dirty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25" marR="91425" marT="45711" marB="45711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4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uC</a:t>
            </a:r>
            <a:r>
              <a:rPr lang="ko-KR" altLang="en-US" dirty="0"/>
              <a:t>를 위한 프로그램 개발 과정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buSzPct val="90000"/>
              <a:buBlip>
                <a:blip r:embed="rId2"/>
              </a:buBlip>
            </a:pPr>
            <a:r>
              <a:rPr lang="ko-KR" altLang="en-US" sz="2400" b="1" spc="-100" dirty="0">
                <a:latin typeface="+mn-ea"/>
                <a:ea typeface="+mn-ea"/>
              </a:rPr>
              <a:t>교차 개발 환경</a:t>
            </a:r>
            <a:endParaRPr lang="en-US" altLang="ko-KR" sz="2400" b="1" spc="-1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1412776"/>
            <a:ext cx="81986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프로그램 개발은 </a:t>
            </a:r>
            <a:r>
              <a:rPr lang="ko-KR" altLang="en-US" sz="2000" b="1" spc="-50" dirty="0">
                <a:latin typeface="+mn-ea"/>
                <a:ea typeface="+mn-ea"/>
              </a:rPr>
              <a:t>개발 시스템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>
                <a:latin typeface="+mn-ea"/>
                <a:ea typeface="+mn-ea"/>
              </a:rPr>
              <a:t>데스크톱 컴퓨터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에서 진행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개발 시스템은 </a:t>
            </a:r>
            <a:r>
              <a:rPr lang="ko-KR" altLang="en-US" sz="2000" b="1" spc="-50" dirty="0">
                <a:latin typeface="+mn-ea"/>
                <a:ea typeface="+mn-ea"/>
              </a:rPr>
              <a:t>목적 시스템</a:t>
            </a:r>
            <a:r>
              <a:rPr lang="en-US" altLang="ko-KR" sz="2000" spc="-50" dirty="0">
                <a:latin typeface="+mn-ea"/>
                <a:ea typeface="+mn-ea"/>
              </a:rPr>
              <a:t>(</a:t>
            </a:r>
            <a:r>
              <a:rPr lang="ko-KR" altLang="en-US" sz="2000" spc="-50" dirty="0" err="1">
                <a:latin typeface="+mn-ea"/>
                <a:ea typeface="+mn-ea"/>
              </a:rPr>
              <a:t>마이크로컨트롤러</a:t>
            </a:r>
            <a:r>
              <a:rPr lang="en-US" altLang="ko-KR" sz="2000" spc="-50" dirty="0">
                <a:latin typeface="+mn-ea"/>
                <a:ea typeface="+mn-ea"/>
              </a:rPr>
              <a:t>)</a:t>
            </a:r>
            <a:r>
              <a:rPr lang="ko-KR" altLang="en-US" sz="2000" spc="-50" dirty="0">
                <a:latin typeface="+mn-ea"/>
                <a:ea typeface="+mn-ea"/>
              </a:rPr>
              <a:t>에서 실행되는 기계어 파일을 생성할 수 있는 </a:t>
            </a:r>
            <a:r>
              <a:rPr lang="ko-KR" altLang="en-US" sz="2000" b="1" spc="-50" dirty="0">
                <a:latin typeface="+mn-ea"/>
                <a:ea typeface="+mn-ea"/>
              </a:rPr>
              <a:t>교차 컴파일러</a:t>
            </a:r>
            <a:r>
              <a:rPr lang="ko-KR" altLang="en-US" sz="2000" spc="-50" dirty="0">
                <a:latin typeface="+mn-ea"/>
                <a:ea typeface="+mn-ea"/>
              </a:rPr>
              <a:t>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개발된 기계어 파일은 전용 장치를 사용하여 목적 시스템으로 업로드</a:t>
            </a:r>
          </a:p>
        </p:txBody>
      </p:sp>
      <p:pic>
        <p:nvPicPr>
          <p:cNvPr id="7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7476"/>
            <a:ext cx="7561073" cy="250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3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50255"/>
            <a:ext cx="3952800" cy="44590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90" y="2819247"/>
            <a:ext cx="3252788" cy="28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uC</a:t>
            </a:r>
            <a:r>
              <a:rPr lang="ko-KR" altLang="en-US" dirty="0"/>
              <a:t>는 정말 필요한가</a:t>
            </a:r>
            <a:r>
              <a:rPr lang="en-US" altLang="ko-KR" dirty="0"/>
              <a:t>? </a:t>
            </a:r>
            <a:r>
              <a:rPr lang="en-US" altLang="ko-KR" dirty="0" smtClean="0"/>
              <a:t>- </a:t>
            </a:r>
            <a:r>
              <a:rPr lang="ko-KR" altLang="en-US" dirty="0"/>
              <a:t>자동 점등 회로</a:t>
            </a:r>
          </a:p>
        </p:txBody>
      </p:sp>
      <p:pic>
        <p:nvPicPr>
          <p:cNvPr id="12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36" y="3085975"/>
            <a:ext cx="3038475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64426" y="2033889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50" dirty="0" smtClean="0">
                <a:latin typeface="+mn-ea"/>
                <a:ea typeface="+mn-ea"/>
              </a:rPr>
              <a:t>‘</a:t>
            </a:r>
            <a:r>
              <a:rPr lang="ko-KR" altLang="en-US" spc="-50" dirty="0" smtClean="0">
                <a:latin typeface="+mn-ea"/>
                <a:ea typeface="+mn-ea"/>
              </a:rPr>
              <a:t>하드웨어 </a:t>
            </a:r>
            <a:r>
              <a:rPr lang="en-US" altLang="ko-KR" spc="-50" dirty="0">
                <a:latin typeface="+mn-ea"/>
                <a:ea typeface="+mn-ea"/>
              </a:rPr>
              <a:t>+ </a:t>
            </a:r>
            <a:r>
              <a:rPr lang="ko-KR" altLang="en-US" spc="-50" dirty="0">
                <a:latin typeface="+mn-ea"/>
                <a:ea typeface="+mn-ea"/>
              </a:rPr>
              <a:t>소프트웨어</a:t>
            </a:r>
            <a:r>
              <a:rPr lang="en-US" altLang="ko-KR" spc="-50" dirty="0">
                <a:latin typeface="+mn-ea"/>
                <a:ea typeface="+mn-ea"/>
              </a:rPr>
              <a:t>’</a:t>
            </a:r>
            <a:r>
              <a:rPr lang="ko-KR" altLang="en-US" spc="-50" dirty="0">
                <a:latin typeface="+mn-ea"/>
                <a:ea typeface="+mn-ea"/>
              </a:rPr>
              <a:t>로 구현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64336" y="1850255"/>
            <a:ext cx="3952800" cy="44590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>
            <a:off x="395536" y="1177155"/>
            <a:ext cx="3952378" cy="673100"/>
          </a:xfrm>
          <a:prstGeom prst="round2SameRect">
            <a:avLst>
              <a:gd name="adj1" fmla="val 26795"/>
              <a:gd name="adj2" fmla="val 0"/>
            </a:avLst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00" dirty="0" err="1">
                <a:latin typeface="+mn-ea"/>
              </a:rPr>
              <a:t>uC</a:t>
            </a:r>
            <a:r>
              <a:rPr lang="en-US" altLang="ko-KR" sz="2000" b="1" spc="-100" dirty="0">
                <a:latin typeface="+mn-ea"/>
              </a:rPr>
              <a:t> </a:t>
            </a:r>
            <a:r>
              <a:rPr lang="ko-KR" altLang="en-US" sz="2000" b="1" spc="-100" dirty="0">
                <a:latin typeface="+mn-ea"/>
              </a:rPr>
              <a:t>없이 </a:t>
            </a:r>
            <a:r>
              <a:rPr lang="en-US" altLang="ko-KR" sz="2000" b="1" spc="-100" dirty="0">
                <a:latin typeface="+mn-ea"/>
              </a:rPr>
              <a:t>‘</a:t>
            </a:r>
            <a:r>
              <a:rPr lang="ko-KR" altLang="en-US" sz="2000" b="1" spc="-100" dirty="0">
                <a:latin typeface="+mn-ea"/>
              </a:rPr>
              <a:t>하드웨어</a:t>
            </a:r>
            <a:r>
              <a:rPr lang="en-US" altLang="ko-KR" sz="2000" b="1" spc="-100" dirty="0">
                <a:latin typeface="+mn-ea"/>
              </a:rPr>
              <a:t>’</a:t>
            </a:r>
            <a:r>
              <a:rPr lang="ko-KR" altLang="en-US" sz="2000" b="1" spc="-100" dirty="0">
                <a:latin typeface="+mn-ea"/>
              </a:rPr>
              <a:t>로 </a:t>
            </a:r>
            <a:r>
              <a:rPr lang="ko-KR" altLang="en-US" sz="2000" b="1" spc="-100" dirty="0" smtClean="0">
                <a:latin typeface="+mn-ea"/>
              </a:rPr>
              <a:t>구현</a:t>
            </a:r>
            <a:endParaRPr lang="ko-KR" altLang="en-US" sz="2000" b="1" spc="-100" dirty="0">
              <a:latin typeface="+mn-ea"/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4764336" y="1177155"/>
            <a:ext cx="3952378" cy="673100"/>
          </a:xfrm>
          <a:prstGeom prst="round2SameRect">
            <a:avLst>
              <a:gd name="adj1" fmla="val 26795"/>
              <a:gd name="adj2" fmla="val 0"/>
            </a:avLst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00" dirty="0" err="1">
                <a:latin typeface="+mn-ea"/>
              </a:rPr>
              <a:t>uC</a:t>
            </a:r>
            <a:r>
              <a:rPr lang="en-US" altLang="ko-KR" sz="2000" b="1" spc="-100" dirty="0">
                <a:latin typeface="+mn-ea"/>
              </a:rPr>
              <a:t> </a:t>
            </a:r>
            <a:r>
              <a:rPr lang="ko-KR" altLang="en-US" sz="2000" b="1" spc="-100" dirty="0" smtClean="0">
                <a:latin typeface="+mn-ea"/>
              </a:rPr>
              <a:t>사용</a:t>
            </a:r>
            <a:endParaRPr lang="ko-KR" altLang="en-US" sz="2000" b="1" spc="-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3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1748</Words>
  <Application>Microsoft Office PowerPoint</Application>
  <PresentationFormat>화면 슬라이드 쇼(4:3)</PresentationFormat>
  <Paragraphs>401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굴림</vt:lpstr>
      <vt:lpstr>Arial</vt:lpstr>
      <vt:lpstr>HY헤드라인M</vt:lpstr>
      <vt:lpstr>Wingdings</vt:lpstr>
      <vt:lpstr>함초롬바탕</vt:lpstr>
      <vt:lpstr>굴림체</vt:lpstr>
      <vt:lpstr>HY신명조</vt:lpstr>
      <vt:lpstr>Symbol</vt:lpstr>
      <vt:lpstr>HY엽서L</vt:lpstr>
      <vt:lpstr>MS Gothic</vt:lpstr>
      <vt:lpstr>맑은 고딕</vt:lpstr>
      <vt:lpstr>Office 테마</vt:lpstr>
      <vt:lpstr>PowerPoint 프레젠테이션</vt:lpstr>
      <vt:lpstr>마이크로컨트롤러, 마이크로컨트롤러 보드</vt:lpstr>
      <vt:lpstr>마이크로컨트롤러</vt:lpstr>
      <vt:lpstr>컴퓨터의 구성 요소</vt:lpstr>
      <vt:lpstr>마이크로프로세서, 마이크로컨트롤러</vt:lpstr>
      <vt:lpstr>uP와 uC 사용 시스템 비교</vt:lpstr>
      <vt:lpstr>마이크로컨트롤러 사용 예</vt:lpstr>
      <vt:lpstr>uC를 위한 프로그램 개발 과정</vt:lpstr>
      <vt:lpstr>uC는 정말 필요한가? - 자동 점등 회로</vt:lpstr>
      <vt:lpstr>uC 사용의 장단점</vt:lpstr>
      <vt:lpstr>맺는말</vt:lpstr>
      <vt:lpstr>PowerPoint 프레젠테이션</vt:lpstr>
      <vt:lpstr>아두이노?</vt:lpstr>
      <vt:lpstr>아두이노 우노</vt:lpstr>
      <vt:lpstr>아두이노 보드의 종류 – 핀 헤더 유무</vt:lpstr>
      <vt:lpstr>특수 목적용 아두이노 보드</vt:lpstr>
      <vt:lpstr>아두이노 보드의 종류 – uC의 종류</vt:lpstr>
      <vt:lpstr>AVR 기반 아두이노 보드</vt:lpstr>
      <vt:lpstr>아두이노 우노</vt:lpstr>
      <vt:lpstr>아두이노 우노 사양</vt:lpstr>
      <vt:lpstr>아두이노 IDE 설치 – 1</vt:lpstr>
      <vt:lpstr>아두이노 IDE 설치 – 2</vt:lpstr>
      <vt:lpstr>아두이노 IDE </vt:lpstr>
      <vt:lpstr>아두이노 SW 장점 – 라이브러리</vt:lpstr>
      <vt:lpstr>프로그램 업로드를 위한 설정 1</vt:lpstr>
      <vt:lpstr>프로그램 업로드를 위한 설정 2</vt:lpstr>
      <vt:lpstr>프로그램 업로드</vt:lpstr>
      <vt:lpstr>스케치의 구조</vt:lpstr>
      <vt:lpstr>스케치의 구조 비교</vt:lpstr>
      <vt:lpstr>PowerPoint 프레젠테이션</vt:lpstr>
      <vt:lpstr>아두이노 라이브러리</vt:lpstr>
      <vt:lpstr>아두이노 라이브러리</vt:lpstr>
      <vt:lpstr>Serial 클래스</vt:lpstr>
      <vt:lpstr>UART 시리얼 통신</vt:lpstr>
      <vt:lpstr>UART 시리얼 통신</vt:lpstr>
      <vt:lpstr>컴퓨터-아두이노 시리얼 연결</vt:lpstr>
      <vt:lpstr>컴퓨터-아두이노 USB 연결</vt:lpstr>
      <vt:lpstr>시리얼 모니터</vt:lpstr>
      <vt:lpstr>Serial 클래스 – 데이터 출력 함수</vt:lpstr>
      <vt:lpstr>스케치 4-1 : print와 write</vt:lpstr>
      <vt:lpstr>스케치 4-2 : 진법과 소수점 이하 자릿수</vt:lpstr>
      <vt:lpstr>Serial 클래스 – 데이터 입력 함수</vt:lpstr>
      <vt:lpstr>스케치 4-3 : 에코 백</vt:lpstr>
      <vt:lpstr>맺는말</vt:lpstr>
      <vt:lpstr>PowerPoint 프레젠테이션</vt:lpstr>
      <vt:lpstr>LED</vt:lpstr>
      <vt:lpstr>13번 핀에 연결된 내장 LED</vt:lpstr>
      <vt:lpstr>블링크 스케치의 함수</vt:lpstr>
      <vt:lpstr>스케치 5-1 : 블링크</vt:lpstr>
      <vt:lpstr>아두이노와 LED 연결</vt:lpstr>
      <vt:lpstr>디지털 4~7번 핀 LED 연결</vt:lpstr>
      <vt:lpstr>스케치 5-2 : 4개의 LED 제어</vt:lpstr>
      <vt:lpstr>실습 : 시리얼 통신을 이용한 LED 제어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CHANGHO</cp:lastModifiedBy>
  <cp:revision>826</cp:revision>
  <dcterms:created xsi:type="dcterms:W3CDTF">2012-07-11T10:23:22Z</dcterms:created>
  <dcterms:modified xsi:type="dcterms:W3CDTF">2019-04-15T15:58:16Z</dcterms:modified>
</cp:coreProperties>
</file>